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9" r:id="rId2"/>
    <p:sldId id="262" r:id="rId3"/>
    <p:sldId id="299" r:id="rId4"/>
    <p:sldId id="338" r:id="rId5"/>
    <p:sldId id="342" r:id="rId6"/>
    <p:sldId id="340" r:id="rId7"/>
    <p:sldId id="349" r:id="rId8"/>
    <p:sldId id="341" r:id="rId9"/>
    <p:sldId id="336" r:id="rId10"/>
    <p:sldId id="291" r:id="rId11"/>
    <p:sldId id="343" r:id="rId12"/>
    <p:sldId id="297" r:id="rId13"/>
    <p:sldId id="294" r:id="rId14"/>
    <p:sldId id="348" r:id="rId15"/>
    <p:sldId id="292" r:id="rId16"/>
    <p:sldId id="293" r:id="rId17"/>
    <p:sldId id="295" r:id="rId18"/>
    <p:sldId id="346" r:id="rId19"/>
    <p:sldId id="287" r:id="rId20"/>
    <p:sldId id="298" r:id="rId21"/>
    <p:sldId id="350" r:id="rId22"/>
    <p:sldId id="302" r:id="rId23"/>
    <p:sldId id="296" r:id="rId24"/>
    <p:sldId id="304" r:id="rId25"/>
    <p:sldId id="305" r:id="rId26"/>
    <p:sldId id="351" r:id="rId27"/>
    <p:sldId id="308" r:id="rId28"/>
    <p:sldId id="311" r:id="rId29"/>
    <p:sldId id="352" r:id="rId30"/>
    <p:sldId id="313" r:id="rId31"/>
    <p:sldId id="314" r:id="rId32"/>
    <p:sldId id="315" r:id="rId33"/>
    <p:sldId id="319" r:id="rId34"/>
    <p:sldId id="320" r:id="rId35"/>
    <p:sldId id="321" r:id="rId36"/>
    <p:sldId id="323" r:id="rId37"/>
    <p:sldId id="333" r:id="rId38"/>
    <p:sldId id="316" r:id="rId39"/>
    <p:sldId id="317" r:id="rId40"/>
    <p:sldId id="324" r:id="rId41"/>
    <p:sldId id="353" r:id="rId42"/>
    <p:sldId id="355" r:id="rId43"/>
    <p:sldId id="358" r:id="rId44"/>
    <p:sldId id="356" r:id="rId45"/>
    <p:sldId id="359" r:id="rId46"/>
    <p:sldId id="361" r:id="rId47"/>
    <p:sldId id="362" r:id="rId48"/>
    <p:sldId id="363" r:id="rId49"/>
    <p:sldId id="334" r:id="rId50"/>
    <p:sldId id="325" r:id="rId51"/>
    <p:sldId id="327" r:id="rId52"/>
    <p:sldId id="283" r:id="rId5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A7F"/>
    <a:srgbClr val="D0227D"/>
    <a:srgbClr val="E7C9E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9" autoAdjust="0"/>
    <p:restoredTop sz="94607" autoAdjust="0"/>
  </p:normalViewPr>
  <p:slideViewPr>
    <p:cSldViewPr snapToGrid="0">
      <p:cViewPr varScale="1">
        <p:scale>
          <a:sx n="79" d="100"/>
          <a:sy n="79" d="100"/>
        </p:scale>
        <p:origin x="96" y="44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C4FB42-8138-497A-AEE4-30F58F2B8EBC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2022년 11월 10일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F8D82-6E29-409C-A40E-4C13401FAFB7}" type="datetime4">
              <a:rPr lang="ko-KR" altLang="en-US" smtClean="0"/>
              <a:pPr/>
              <a:t>2022년 11월 10일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58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81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75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6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 descr="제목 슬라이드 구분선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그림 개체 틀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9" name="그림 개체 틀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0" name="그림 개체 틀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모서리가 둥근 직사각형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모서리가 둥근 직사각형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: 둥근 모서리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여기에 강조 표시된 텍스트 삽입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2" name="그림 개체 틀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7" name="텍스트 개체 틀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28" name="텍스트 개체 틀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dirty="0" smtClean="0"/>
              <a:t>구역 머리글</a:t>
            </a:r>
            <a:endParaRPr lang="ko-KR" altLang="en-US" noProof="0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텍스트 개체 틀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2" name="텍스트 개체 틀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 smtClean="0"/>
              <a:t>3</a:t>
            </a:r>
            <a:endParaRPr lang="en-US" altLang="ko-KR" noProof="0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점유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err="1" smtClean="0"/>
              <a:t>사분면</a:t>
            </a:r>
            <a:r>
              <a:rPr lang="ko-KR" altLang="en-US" noProof="0" dirty="0" smtClean="0"/>
              <a:t> 제목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 smtClean="0"/>
              <a:t>전체 이름</a:t>
            </a:r>
            <a:endParaRPr lang="ko-KR" altLang="en-US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 rtl="0">
              <a:buNone/>
              <a:defRPr sz="1600"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lvl="0" rtl="0"/>
            <a:r>
              <a:rPr lang="ko-KR" altLang="en-US" noProof="0" dirty="0" smtClean="0"/>
              <a:t>직함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 smtClean="0"/>
              <a:t>로고</a:t>
            </a:r>
            <a:endParaRPr lang="ko-KR" altLang="en-US" noProof="0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글머리 기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3" name="그림 개체 틀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4" name="그림 개체 틀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5" name="그림 개체 틀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 smtClean="0"/>
              <a:t>마스터 텍스트 스타일 편집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ko-KR" altLang="en-US" sz="1200" noProof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여기에 로고 또는 이름 삽입</a:t>
            </a:r>
            <a:endParaRPr lang="ko-KR" altLang="en-US" sz="1200" noProof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jypthemiracle.medium.com/servletcontainer%EC%99%80-springcontainer%EB%8A%94-%EB%AC%B4%EC%97%87%EC%9D%B4-%EB%8B%A4%EB%A5%B8%EA%B0%80-626d27a80fe5" TargetMode="External"/><Relationship Id="rId2" Type="http://schemas.openxmlformats.org/officeDocument/2006/relationships/hyperlink" Target="https://chanhuiseok.github.io/posts/spring-3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5do.tistory.com/5" TargetMode="External"/><Relationship Id="rId4" Type="http://schemas.openxmlformats.org/officeDocument/2006/relationships/hyperlink" Target="https://steady-coding.tistory.com/59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5.sv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hyperlink" Target="http://www.fabrikcam.com/" TargetMode="External"/><Relationship Id="rId5" Type="http://schemas.openxmlformats.org/officeDocument/2006/relationships/image" Target="../media/image106.png"/><Relationship Id="rId10" Type="http://schemas.openxmlformats.org/officeDocument/2006/relationships/image" Target="../media/image63.sv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개체 틀 43" descr="꽃 클로즈업&#10;&#10;높은 신뢰도로 생성된 설명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Shopping-mall project</a:t>
            </a:r>
            <a:endParaRPr lang="ko-KR" altLang="en-US" dirty="0"/>
          </a:p>
        </p:txBody>
      </p:sp>
      <p:cxnSp>
        <p:nvCxnSpPr>
          <p:cNvPr id="15" name="직선 연결선(S) 14" descr="구분선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US" dirty="0"/>
          </a:p>
        </p:txBody>
      </p:sp>
      <p:grpSp>
        <p:nvGrpSpPr>
          <p:cNvPr id="34" name="그룹 33" title="기하 도형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Spring MVC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2575" r="1733"/>
          <a:stretch/>
        </p:blipFill>
        <p:spPr>
          <a:xfrm>
            <a:off x="98596" y="894323"/>
            <a:ext cx="9067800" cy="4402481"/>
          </a:xfrm>
          <a:prstGeom prst="rect">
            <a:avLst/>
          </a:prstGeom>
        </p:spPr>
      </p:pic>
      <p:sp>
        <p:nvSpPr>
          <p:cNvPr id="47" name="내용 개체 틀 1"/>
          <p:cNvSpPr txBox="1">
            <a:spLocks/>
          </p:cNvSpPr>
          <p:nvPr/>
        </p:nvSpPr>
        <p:spPr>
          <a:xfrm>
            <a:off x="432000" y="5724499"/>
            <a:ext cx="11340000" cy="757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spring bean</a:t>
            </a:r>
            <a:r>
              <a:rPr lang="ko-KR" altLang="en-US" dirty="0" smtClean="0">
                <a:solidFill>
                  <a:schemeClr val="tx1"/>
                </a:solidFill>
              </a:rPr>
              <a:t>으로 표시 된 요소들은 스프링 빈으로 등록해야 하는 것을 의미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13708" y="2784674"/>
            <a:ext cx="1586535" cy="10191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dirty="0"/>
              <a:t>Controller(Servlet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&lt;-&gt;Service</a:t>
            </a:r>
          </a:p>
          <a:p>
            <a:r>
              <a:rPr lang="en-US" altLang="ko-KR" sz="1200" dirty="0" smtClean="0"/>
              <a:t>&lt;-&gt; DAO</a:t>
            </a:r>
          </a:p>
          <a:p>
            <a:r>
              <a:rPr lang="en-US" altLang="ko-KR" sz="1200" dirty="0" smtClean="0"/>
              <a:t>&lt;-&gt;DB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9992327" y="1719543"/>
            <a:ext cx="977949" cy="54847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(Service)</a:t>
            </a:r>
          </a:p>
          <a:p>
            <a:pPr algn="l"/>
            <a:r>
              <a:rPr lang="en-US" altLang="ko-KR" sz="1400" b="1" dirty="0">
                <a:solidFill>
                  <a:schemeClr val="bg1"/>
                </a:solidFill>
              </a:rPr>
              <a:t>Java</a:t>
            </a:r>
            <a:r>
              <a:rPr lang="en-US" altLang="ko-KR" sz="1400" b="1" baseline="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1390402" y="1777283"/>
            <a:ext cx="612282" cy="402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>
                <a:solidFill>
                  <a:schemeClr val="tx1"/>
                </a:solidFill>
              </a:rPr>
              <a:t>(DAO)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398906" y="2515529"/>
            <a:ext cx="603778" cy="45717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>
                <a:solidFill>
                  <a:schemeClr val="tx1"/>
                </a:solidFill>
              </a:rPr>
              <a:t>DB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50" idx="2"/>
          </p:cNvCxnSpPr>
          <p:nvPr/>
        </p:nvCxnSpPr>
        <p:spPr>
          <a:xfrm flipH="1">
            <a:off x="11692291" y="2180221"/>
            <a:ext cx="4252" cy="321679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50" idx="1"/>
          </p:cNvCxnSpPr>
          <p:nvPr/>
        </p:nvCxnSpPr>
        <p:spPr>
          <a:xfrm flipH="1" flipV="1">
            <a:off x="10988896" y="1978751"/>
            <a:ext cx="401506" cy="1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9" idx="1"/>
          </p:cNvCxnSpPr>
          <p:nvPr/>
        </p:nvCxnSpPr>
        <p:spPr>
          <a:xfrm flipH="1">
            <a:off x="9174274" y="1993783"/>
            <a:ext cx="818053" cy="10456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9113708" y="2108849"/>
            <a:ext cx="931307" cy="4833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solidFill>
                  <a:schemeClr val="tx1"/>
                </a:solidFill>
              </a:rPr>
              <a:t>Model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459209"/>
              </p:ext>
            </p:extLst>
          </p:nvPr>
        </p:nvGraphicFramePr>
        <p:xfrm>
          <a:off x="431800" y="1783715"/>
          <a:ext cx="11339512" cy="4550733"/>
        </p:xfrm>
        <a:graphic>
          <a:graphicData uri="http://schemas.openxmlformats.org/drawingml/2006/table">
            <a:tbl>
              <a:tblPr/>
              <a:tblGrid>
                <a:gridCol w="2734733">
                  <a:extLst>
                    <a:ext uri="{9D8B030D-6E8A-4147-A177-3AD203B41FA5}">
                      <a16:colId xmlns:a16="http://schemas.microsoft.com/office/drawing/2014/main" val="4175359198"/>
                    </a:ext>
                  </a:extLst>
                </a:gridCol>
                <a:gridCol w="8604779">
                  <a:extLst>
                    <a:ext uri="{9D8B030D-6E8A-4147-A177-3AD203B41FA5}">
                      <a16:colId xmlns:a16="http://schemas.microsoft.com/office/drawing/2014/main" val="4157212842"/>
                    </a:ext>
                  </a:extLst>
                </a:gridCol>
              </a:tblGrid>
              <a:tr h="390013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요소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947494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DispatcherServlet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 MVC Framework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Front Controller, </a:t>
                      </a:r>
                      <a:r>
                        <a:rPr lang="ko-KR" alt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웹요청과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응답의 </a:t>
                      </a:r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Life Cycle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주관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r>
                        <a:rPr lang="ko-KR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유저의 요청을 받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 Controller(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프런트 컨트롤러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란 우선적으로 클라이언트의 모든 요청을 받고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요청을 분석하여 세부 </a:t>
                      </a:r>
                      <a:r>
                        <a:rPr lang="ko-KR" altLang="ko-KR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컨트롤러들에게</a:t>
                      </a:r>
                      <a:r>
                        <a:rPr lang="ko-KR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필요한 작업을 나눠주는 역할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440914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HandlerMapping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웹요청시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어떤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처리할지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529983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비지니스 </a:t>
                      </a:r>
                      <a:r>
                        <a:rPr lang="ko-KR" alt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로직을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수행하고 결과 데이터를 </a:t>
                      </a:r>
                      <a:r>
                        <a:rPr lang="en-US" altLang="ko-KR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ModelAndView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52872"/>
                  </a:ext>
                </a:extLst>
              </a:tr>
              <a:tr h="712783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ModelAndView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수행 결과를 반영하는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객체와 이동할 페이지 정보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이루어짐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53545"/>
                  </a:ext>
                </a:extLst>
              </a:tr>
              <a:tr h="477928"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ViewResolver</a:t>
                      </a:r>
                      <a:endParaRPr lang="en-US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어떤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선택할지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25280"/>
                  </a:ext>
                </a:extLst>
              </a:tr>
              <a:tr h="390013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데이터인 </a:t>
                      </a:r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객체를 </a:t>
                      </a:r>
                      <a:r>
                        <a:rPr lang="ko-KR" altLang="en-US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  <a:r>
                        <a:rPr lang="en-US" altLang="ko-KR" sz="18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C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330450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MVC(Model-View-Controller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핵심 </a:t>
            </a:r>
            <a:r>
              <a:rPr lang="ko-KR" altLang="en-US" dirty="0" smtClean="0"/>
              <a:t>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38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34112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프로젝트 설정 및 구조</a:t>
            </a: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3497942"/>
            <a:ext cx="6009287" cy="327334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400" dirty="0"/>
              <a:t>전체 </a:t>
            </a:r>
            <a:r>
              <a:rPr lang="en-US" altLang="ko-KR" sz="2400" dirty="0"/>
              <a:t>DB</a:t>
            </a:r>
            <a:r>
              <a:rPr lang="ko-KR" altLang="en-US" sz="2400" dirty="0" smtClean="0"/>
              <a:t>구조</a:t>
            </a:r>
            <a:endParaRPr lang="en-US" altLang="ko-KR" sz="2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DB</a:t>
            </a:r>
            <a:r>
              <a:rPr lang="ko-KR" altLang="en-US" sz="2400" dirty="0"/>
              <a:t>연동</a:t>
            </a:r>
            <a:endParaRPr lang="en-US" altLang="ko-KR" sz="2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ko-KR" sz="2400" dirty="0" smtClean="0"/>
              <a:t>기본 </a:t>
            </a:r>
            <a:r>
              <a:rPr lang="ko-KR" altLang="ko-KR" sz="2400" dirty="0"/>
              <a:t>설정 </a:t>
            </a:r>
            <a:r>
              <a:rPr lang="ko-KR" altLang="en-US" sz="2400" dirty="0"/>
              <a:t>및 </a:t>
            </a:r>
            <a:r>
              <a:rPr lang="ko-KR" altLang="en-US" sz="2400" dirty="0" smtClean="0"/>
              <a:t>구조</a:t>
            </a:r>
            <a:endParaRPr lang="en-US" altLang="ko-KR" sz="24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servlet-context.xml</a:t>
            </a:r>
            <a:endParaRPr lang="en-US" altLang="ko-KR" sz="24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400" dirty="0" smtClean="0"/>
              <a:t>pom.xml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400" dirty="0" smtClean="0"/>
              <a:t>전체 </a:t>
            </a:r>
            <a:r>
              <a:rPr lang="ko-KR" altLang="en-US" sz="2400" dirty="0"/>
              <a:t>계층 </a:t>
            </a:r>
            <a:r>
              <a:rPr lang="ko-KR" altLang="en-US" sz="2400" dirty="0" smtClean="0"/>
              <a:t>구조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7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66800"/>
            <a:ext cx="10978950" cy="546071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13</a:t>
            </a:fld>
            <a:endParaRPr lang="ko-KR" altLang="en-US" dirty="0"/>
          </a:p>
        </p:txBody>
      </p:sp>
      <p:sp>
        <p:nvSpPr>
          <p:cNvPr id="2" name="구름 1">
            <a:hlinkClick r:id="rId3" action="ppaction://hlinksldjump"/>
          </p:cNvPr>
          <p:cNvSpPr/>
          <p:nvPr/>
        </p:nvSpPr>
        <p:spPr>
          <a:xfrm>
            <a:off x="10348607" y="6155190"/>
            <a:ext cx="800100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장바구니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74009" y="1511300"/>
            <a:ext cx="4322360" cy="6604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SQL</a:t>
            </a:r>
            <a:r>
              <a:rPr lang="ko-KR" altLang="ko-KR" b="1" dirty="0">
                <a:solidFill>
                  <a:schemeClr val="tx1"/>
                </a:solidFill>
              </a:rPr>
              <a:t>문을 작성하여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r>
              <a:rPr lang="ko-KR" altLang="ko-KR" b="1" dirty="0">
                <a:solidFill>
                  <a:schemeClr val="tx1"/>
                </a:solidFill>
              </a:rPr>
              <a:t>에 </a:t>
            </a:r>
            <a:r>
              <a:rPr lang="ko-KR" altLang="ko-KR" b="1" dirty="0" smtClean="0">
                <a:solidFill>
                  <a:schemeClr val="tx1"/>
                </a:solidFill>
              </a:rPr>
              <a:t>테이블 생성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5435190"/>
          </a:xfrm>
        </p:spPr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dirty="0" err="1"/>
              <a:t>지향언어인</a:t>
            </a:r>
            <a:r>
              <a:rPr lang="ko-KR" altLang="en-US" dirty="0"/>
              <a:t> 자바의 관계형 데이터베이스 프로그래밍을 쉽게 도와주는 프레임워크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SQL</a:t>
            </a:r>
            <a:r>
              <a:rPr lang="ko-KR" altLang="en-US" b="1" dirty="0">
                <a:solidFill>
                  <a:srgbClr val="FF0000"/>
                </a:solidFill>
              </a:rPr>
              <a:t>문의 코드로부터 완전히 </a:t>
            </a:r>
            <a:r>
              <a:rPr lang="ko-KR" altLang="en-US" b="1" dirty="0" smtClean="0">
                <a:solidFill>
                  <a:srgbClr val="FF0000"/>
                </a:solidFill>
              </a:rPr>
              <a:t>분리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dao</a:t>
            </a:r>
            <a:r>
              <a:rPr lang="ko-KR" altLang="en-US" dirty="0" smtClean="0"/>
              <a:t>파일에 모든 </a:t>
            </a:r>
            <a:r>
              <a:rPr lang="en-US" altLang="ko-KR" dirty="0" err="1" smtClean="0"/>
              <a:t>sql</a:t>
            </a:r>
            <a:r>
              <a:rPr lang="ko-KR" altLang="en-US" dirty="0" err="1" smtClean="0"/>
              <a:t>쿼리문을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-&gt; xml</a:t>
            </a:r>
            <a:r>
              <a:rPr lang="ko-KR" altLang="en-US" dirty="0"/>
              <a:t>의 </a:t>
            </a:r>
            <a:r>
              <a:rPr lang="en-US" altLang="ko-KR" dirty="0"/>
              <a:t>Mapper</a:t>
            </a:r>
            <a:r>
              <a:rPr lang="ko-KR" altLang="en-US" dirty="0"/>
              <a:t>파일에 </a:t>
            </a:r>
            <a:r>
              <a:rPr lang="en-US" altLang="ko-KR" dirty="0" err="1"/>
              <a:t>sql</a:t>
            </a:r>
            <a:r>
              <a:rPr lang="ko-KR" altLang="en-US" dirty="0" err="1"/>
              <a:t>쿼리문을</a:t>
            </a:r>
            <a:r>
              <a:rPr lang="ko-KR" altLang="en-US" dirty="0"/>
              <a:t> 입력하고 </a:t>
            </a:r>
            <a:r>
              <a:rPr lang="en-US" altLang="ko-KR" dirty="0" err="1"/>
              <a:t>dao</a:t>
            </a:r>
            <a:r>
              <a:rPr lang="ko-KR" altLang="en-US" dirty="0"/>
              <a:t>에서 </a:t>
            </a:r>
            <a:r>
              <a:rPr lang="ko-KR" altLang="en-US" dirty="0" smtClean="0"/>
              <a:t>호출해 사용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생산성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코드가 </a:t>
            </a:r>
            <a:r>
              <a:rPr lang="ko-KR" altLang="en-US" dirty="0"/>
              <a:t>줄어들고 </a:t>
            </a:r>
            <a:r>
              <a:rPr lang="ko-KR" altLang="en-US" dirty="0" err="1"/>
              <a:t>가독성이</a:t>
            </a:r>
            <a:r>
              <a:rPr lang="ko-KR" altLang="en-US" dirty="0"/>
              <a:t> </a:t>
            </a:r>
            <a:r>
              <a:rPr lang="ko-KR" altLang="en-US" dirty="0" smtClean="0"/>
              <a:t>좋아짐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유지보수성 향상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mapper</a:t>
            </a:r>
            <a:r>
              <a:rPr lang="ko-KR" altLang="en-US" dirty="0"/>
              <a:t>파일에 </a:t>
            </a:r>
            <a:r>
              <a:rPr lang="en-US" altLang="ko-KR" dirty="0" err="1"/>
              <a:t>sql</a:t>
            </a:r>
            <a:r>
              <a:rPr lang="ko-KR" altLang="en-US" dirty="0"/>
              <a:t>코드를 모아놓고 </a:t>
            </a:r>
            <a:r>
              <a:rPr lang="en-US" altLang="ko-KR" dirty="0" err="1"/>
              <a:t>sql</a:t>
            </a:r>
            <a:r>
              <a:rPr lang="ko-KR" altLang="en-US" dirty="0" err="1"/>
              <a:t>쿼리문</a:t>
            </a:r>
            <a:r>
              <a:rPr lang="ko-KR" altLang="en-US" dirty="0"/>
              <a:t> </a:t>
            </a:r>
            <a:r>
              <a:rPr lang="ko-KR" altLang="en-US" dirty="0" err="1" smtClean="0"/>
              <a:t>변경시</a:t>
            </a:r>
            <a:r>
              <a:rPr lang="ko-KR" altLang="en-US" dirty="0"/>
              <a:t> </a:t>
            </a:r>
            <a:r>
              <a:rPr lang="en-US" altLang="ko-KR" dirty="0" smtClean="0"/>
              <a:t>mapper</a:t>
            </a:r>
            <a:r>
              <a:rPr lang="ko-KR" altLang="en-US" dirty="0"/>
              <a:t>파일만 수정하면 </a:t>
            </a:r>
            <a:r>
              <a:rPr lang="en-US" altLang="ko-KR" dirty="0" err="1"/>
              <a:t>dao</a:t>
            </a:r>
            <a:r>
              <a:rPr lang="ko-KR" altLang="en-US" dirty="0"/>
              <a:t>에서는 아무런 영향도 받지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단지 </a:t>
            </a:r>
            <a:r>
              <a:rPr lang="ko-KR" altLang="en-US" dirty="0"/>
              <a:t>수정된 코드를 그대로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연동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마이바티스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36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172" y="1348662"/>
            <a:ext cx="3483402" cy="46359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smtClean="0"/>
              <a:t>기본 </a:t>
            </a:r>
            <a:r>
              <a:rPr lang="ko-KR" altLang="ko-KR" dirty="0"/>
              <a:t>설정 </a:t>
            </a:r>
            <a:r>
              <a:rPr lang="ko-KR" altLang="en-US" dirty="0" smtClean="0"/>
              <a:t>및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3102606" y="6175927"/>
            <a:ext cx="381826" cy="390526"/>
          </a:xfrm>
        </p:spPr>
        <p:txBody>
          <a:bodyPr/>
          <a:lstStyle/>
          <a:p>
            <a:fld id="{19B51A1E-902D-48AF-9020-955120F399B6}" type="slidenum">
              <a:rPr lang="en-ZA" altLang="ko-KR" sz="1400" smtClean="0"/>
              <a:pPr/>
              <a:t>15</a:t>
            </a:fld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104409" y="1559721"/>
            <a:ext cx="1218868" cy="23790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1702" y="2951018"/>
            <a:ext cx="2945259" cy="2447936"/>
          </a:xfrm>
          <a:prstGeom prst="round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직사각형 7"/>
          <p:cNvSpPr/>
          <p:nvPr/>
        </p:nvSpPr>
        <p:spPr>
          <a:xfrm>
            <a:off x="4408214" y="4169947"/>
            <a:ext cx="2219336" cy="800374"/>
          </a:xfrm>
          <a:prstGeom prst="rect">
            <a:avLst/>
          </a:prstGeom>
          <a:solidFill>
            <a:srgbClr val="00B0F0">
              <a:alpha val="20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직사각형 8"/>
          <p:cNvSpPr/>
          <p:nvPr/>
        </p:nvSpPr>
        <p:spPr>
          <a:xfrm>
            <a:off x="4558640" y="4968977"/>
            <a:ext cx="1009760" cy="205122"/>
          </a:xfrm>
          <a:prstGeom prst="rect">
            <a:avLst/>
          </a:prstGeom>
          <a:solidFill>
            <a:srgbClr val="92D050">
              <a:alpha val="30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직사각형 9"/>
          <p:cNvSpPr/>
          <p:nvPr/>
        </p:nvSpPr>
        <p:spPr>
          <a:xfrm>
            <a:off x="4630087" y="5189457"/>
            <a:ext cx="1218710" cy="20949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2" name="직선 화살표 연결선 11"/>
          <p:cNvCxnSpPr>
            <a:endCxn id="6" idx="3"/>
          </p:cNvCxnSpPr>
          <p:nvPr/>
        </p:nvCxnSpPr>
        <p:spPr>
          <a:xfrm flipH="1" flipV="1">
            <a:off x="5323277" y="1678674"/>
            <a:ext cx="525520" cy="1682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86661" y="1590565"/>
            <a:ext cx="1154570" cy="223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dirty="0" smtClean="0">
                <a:solidFill>
                  <a:srgbClr val="00B0F0"/>
                </a:solidFill>
              </a:rPr>
              <a:t>Controller(Servlet)</a:t>
            </a:r>
            <a:endParaRPr lang="ko-KR" altLang="en-US" sz="1600" dirty="0" smtClean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3922" y="5769351"/>
            <a:ext cx="1026282" cy="185589"/>
          </a:xfrm>
          <a:prstGeom prst="rect">
            <a:avLst/>
          </a:prstGeom>
          <a:solidFill>
            <a:srgbClr val="FFC000">
              <a:alpha val="20000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7068780" y="3049800"/>
            <a:ext cx="1193054" cy="2361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2060"/>
                </a:solidFill>
              </a:rPr>
              <a:t>Web content</a:t>
            </a:r>
            <a:endParaRPr lang="ko-KR" altLang="en-US" sz="1600" b="1" dirty="0" smtClean="0">
              <a:solidFill>
                <a:srgbClr val="00206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627550" y="3167887"/>
            <a:ext cx="413681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656962" y="4610172"/>
            <a:ext cx="573530" cy="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60056" y="4487229"/>
            <a:ext cx="1798312" cy="245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00B0F0"/>
                </a:solidFill>
              </a:rPr>
              <a:t>Spring configuration file</a:t>
            </a:r>
            <a:endParaRPr lang="ko-KR" altLang="en-US" sz="1600" b="1" dirty="0" smtClean="0">
              <a:solidFill>
                <a:srgbClr val="00B0F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5596390" y="5080424"/>
            <a:ext cx="252407" cy="1153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7025" y="4968977"/>
            <a:ext cx="531300" cy="183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92D050"/>
                </a:solidFill>
              </a:rPr>
              <a:t>View</a:t>
            </a:r>
            <a:endParaRPr lang="ko-KR" altLang="en-US" sz="1600" b="1" dirty="0" smtClean="0">
              <a:solidFill>
                <a:srgbClr val="92D050"/>
              </a:solidFill>
            </a:endParaRPr>
          </a:p>
        </p:txBody>
      </p:sp>
      <p:cxnSp>
        <p:nvCxnSpPr>
          <p:cNvPr id="23" name="직선 화살표 연결선 22"/>
          <p:cNvCxnSpPr>
            <a:endCxn id="15" idx="3"/>
          </p:cNvCxnSpPr>
          <p:nvPr/>
        </p:nvCxnSpPr>
        <p:spPr>
          <a:xfrm flipH="1" flipV="1">
            <a:off x="4840204" y="5862146"/>
            <a:ext cx="240952" cy="2147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07017" y="5818555"/>
            <a:ext cx="1798312" cy="2849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FFC000"/>
                </a:solidFill>
              </a:rPr>
              <a:t>Maven configuration file</a:t>
            </a:r>
            <a:endParaRPr lang="ko-KR" altLang="en-US" sz="1600" b="1" dirty="0" smtClean="0">
              <a:solidFill>
                <a:srgbClr val="FFC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867025" y="5275661"/>
            <a:ext cx="367520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52773" y="5161229"/>
            <a:ext cx="2155960" cy="5988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rgbClr val="7030A0"/>
                </a:solidFill>
              </a:rPr>
              <a:t>Web deployment descriptor</a:t>
            </a:r>
          </a:p>
          <a:p>
            <a:pPr algn="l"/>
            <a:r>
              <a:rPr lang="en-US" altLang="ko-KR" sz="1600" b="1" dirty="0" smtClean="0"/>
              <a:t>Contains mapping(s) or URL to actual </a:t>
            </a:r>
          </a:p>
          <a:p>
            <a:pPr algn="l"/>
            <a:r>
              <a:rPr lang="en-US" altLang="ko-KR" sz="1600" b="1" dirty="0" smtClean="0"/>
              <a:t>Servlet code</a:t>
            </a:r>
            <a:endParaRPr lang="ko-KR" altLang="en-US" sz="1600" b="1" dirty="0" smtClean="0"/>
          </a:p>
        </p:txBody>
      </p:sp>
      <p:sp>
        <p:nvSpPr>
          <p:cNvPr id="29" name="오른쪽 화살표 28"/>
          <p:cNvSpPr/>
          <p:nvPr/>
        </p:nvSpPr>
        <p:spPr>
          <a:xfrm>
            <a:off x="6660320" y="3695299"/>
            <a:ext cx="602548" cy="2886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TextBox 29"/>
          <p:cNvSpPr txBox="1"/>
          <p:nvPr/>
        </p:nvSpPr>
        <p:spPr>
          <a:xfrm>
            <a:off x="7260056" y="3687423"/>
            <a:ext cx="1020980" cy="4616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 to </a:t>
            </a:r>
          </a:p>
          <a:p>
            <a:pPr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Tomcat server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슬라이드 번호 개체 틀 3"/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altLang="ko-KR" dirty="0"/>
              <a:t>6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104409" y="1744919"/>
            <a:ext cx="1412334" cy="25647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40953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009650"/>
            <a:ext cx="9998075" cy="557754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57225" y="1724025"/>
            <a:ext cx="9658349" cy="205491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800" y="425582"/>
            <a:ext cx="10981425" cy="432000"/>
          </a:xfrm>
        </p:spPr>
        <p:txBody>
          <a:bodyPr/>
          <a:lstStyle/>
          <a:p>
            <a:r>
              <a:rPr lang="ko-KR" altLang="en-US" dirty="0" smtClean="0"/>
              <a:t>설정 </a:t>
            </a:r>
            <a:r>
              <a:rPr lang="en-US" altLang="ko-KR" dirty="0" smtClean="0"/>
              <a:t>–servlet.context.xml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16</a:t>
            </a:fld>
            <a:endParaRPr lang="ko-KR" altLang="en-US" noProof="0" dirty="0"/>
          </a:p>
        </p:txBody>
      </p:sp>
      <p:sp>
        <p:nvSpPr>
          <p:cNvPr id="8" name="직사각형 7"/>
          <p:cNvSpPr/>
          <p:nvPr/>
        </p:nvSpPr>
        <p:spPr>
          <a:xfrm>
            <a:off x="885825" y="1390650"/>
            <a:ext cx="1724025" cy="26501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2609850" y="1523156"/>
            <a:ext cx="552450" cy="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82250" y="1437431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1076" y="3911876"/>
            <a:ext cx="4219574" cy="1743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5200650" y="3999051"/>
            <a:ext cx="1039124" cy="454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39773" y="3929782"/>
            <a:ext cx="3085202" cy="183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 지정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패키지 스캔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81076" y="1894529"/>
            <a:ext cx="4524374" cy="185175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 flipV="1">
            <a:off x="5505450" y="1962151"/>
            <a:ext cx="323851" cy="249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29301" y="1877327"/>
            <a:ext cx="4825999" cy="172241"/>
          </a:xfrm>
          <a:prstGeom prst="rect">
            <a:avLst/>
          </a:prstGeom>
          <a:solidFill>
            <a:srgbClr val="7030A0">
              <a:alpha val="20000"/>
            </a:srgbClr>
          </a:solidFill>
          <a:ln w="19050">
            <a:solidFill>
              <a:srgbClr val="7030A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/resources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폴더의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 스크립트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제이쿼리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위치 읽는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01113" y="3528936"/>
            <a:ext cx="1552575" cy="3183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타일즈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기능 설정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6276" y="4155494"/>
            <a:ext cx="6172199" cy="118803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877050" y="4684851"/>
            <a:ext cx="723900" cy="22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56122" y="4643153"/>
            <a:ext cx="3028051" cy="204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단계와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단계 요청에 대해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인터셉터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설정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7225" y="5441870"/>
            <a:ext cx="8667750" cy="1188031"/>
          </a:xfrm>
          <a:prstGeom prst="rect">
            <a:avLst/>
          </a:prstGeom>
          <a:solidFill>
            <a:srgbClr val="00B0F0">
              <a:alpha val="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91275" y="6321344"/>
            <a:ext cx="3010961" cy="304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MultipartResolver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업로드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99" y="1169620"/>
            <a:ext cx="8800491" cy="52508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r>
              <a:rPr lang="en-US" altLang="ko-KR" dirty="0" smtClean="0"/>
              <a:t>-</a:t>
            </a:r>
            <a:r>
              <a:rPr lang="en-US" altLang="ko-KR" dirty="0" smtClean="0">
                <a:solidFill>
                  <a:schemeClr val="tx1"/>
                </a:solidFill>
              </a:rPr>
              <a:t>mybatis-context.xml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17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9935" y="1169621"/>
            <a:ext cx="5152104" cy="521528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66013" y="1542244"/>
            <a:ext cx="552450" cy="8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8413" y="1456519"/>
            <a:ext cx="1246876" cy="2476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9935" y="1978049"/>
            <a:ext cx="6544511" cy="1324662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141152" y="2779164"/>
            <a:ext cx="552450" cy="8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13552" y="2693439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Connection</a:t>
            </a:r>
            <a:r>
              <a:rPr lang="ko-KR" altLang="en-US" sz="1400" b="1" dirty="0"/>
              <a:t>을 위한 객체 생성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935" y="5618521"/>
            <a:ext cx="6551217" cy="801944"/>
          </a:xfrm>
          <a:prstGeom prst="rect">
            <a:avLst/>
          </a:prstGeom>
          <a:solidFill>
            <a:srgbClr val="92D050">
              <a:alpha val="15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147445" y="5893031"/>
            <a:ext cx="552450" cy="8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19844" y="5807306"/>
            <a:ext cx="2928081" cy="2451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자동화 </a:t>
            </a:r>
            <a:r>
              <a:rPr lang="ko-KR" altLang="en-US" sz="1400" b="1" dirty="0"/>
              <a:t>객체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9934" y="3385457"/>
            <a:ext cx="8042437" cy="3684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676038" y="3562935"/>
            <a:ext cx="282905" cy="184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02610" y="3469434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 </a:t>
            </a:r>
            <a:r>
              <a:rPr lang="ko-KR" altLang="en-US" sz="1400" b="1" dirty="0"/>
              <a:t>프로그램에서 사용할 객체</a:t>
            </a:r>
            <a:endParaRPr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934" y="3777646"/>
            <a:ext cx="8086104" cy="170629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676038" y="3845969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02610" y="3752468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/>
              <a:t>src</a:t>
            </a:r>
            <a:r>
              <a:rPr lang="en-US" altLang="ko-KR" sz="1400" b="1" dirty="0"/>
              <a:t>/main/resources </a:t>
            </a:r>
            <a:r>
              <a:rPr lang="ko-KR" altLang="en-US" sz="1400" b="1" dirty="0"/>
              <a:t>위치를 </a:t>
            </a:r>
            <a:r>
              <a:rPr lang="ko-KR" altLang="en-US" sz="1400" b="1" dirty="0" smtClean="0"/>
              <a:t>찾음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9934" y="3930046"/>
            <a:ext cx="7715866" cy="205171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316808" y="4031027"/>
            <a:ext cx="282905" cy="1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32371" y="3946122"/>
            <a:ext cx="2497248" cy="223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DB</a:t>
            </a:r>
            <a:r>
              <a:rPr lang="ko-KR" altLang="en-US" sz="1400" b="1" dirty="0"/>
              <a:t>에서 실행할 </a:t>
            </a:r>
            <a:r>
              <a:rPr lang="en-US" altLang="ko-KR" sz="1400" b="1" dirty="0" err="1"/>
              <a:t>sql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문장을 태그로 정의</a:t>
            </a:r>
            <a:endParaRPr lang="en-US" altLang="ko-KR" sz="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9934" y="4718987"/>
            <a:ext cx="7890037" cy="792762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8492531" y="5077609"/>
            <a:ext cx="274951" cy="987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830041" y="4988967"/>
            <a:ext cx="1600025" cy="197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Transaction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77" y="4284832"/>
            <a:ext cx="2105319" cy="136226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r>
              <a:rPr lang="en-US" altLang="ko-KR" dirty="0"/>
              <a:t>- </a:t>
            </a:r>
            <a:r>
              <a:rPr lang="en-US" altLang="ko-KR" dirty="0" smtClean="0"/>
              <a:t>pom.xml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6369" y="587874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18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9"/>
          <a:stretch/>
        </p:blipFill>
        <p:spPr>
          <a:xfrm>
            <a:off x="432000" y="1663529"/>
            <a:ext cx="2171395" cy="22051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7"/>
          <a:stretch/>
        </p:blipFill>
        <p:spPr>
          <a:xfrm>
            <a:off x="2707671" y="1663529"/>
            <a:ext cx="2105319" cy="338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80"/>
          <a:stretch/>
        </p:blipFill>
        <p:spPr>
          <a:xfrm>
            <a:off x="9529277" y="1663530"/>
            <a:ext cx="2086266" cy="23527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3"/>
          <a:stretch/>
        </p:blipFill>
        <p:spPr>
          <a:xfrm>
            <a:off x="7244981" y="1663529"/>
            <a:ext cx="2086266" cy="3952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9"/>
          <a:stretch/>
        </p:blipFill>
        <p:spPr>
          <a:xfrm>
            <a:off x="4941632" y="1663529"/>
            <a:ext cx="2105319" cy="280136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436608" y="2645860"/>
            <a:ext cx="2278831" cy="1545140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검색 </a:t>
            </a:r>
            <a:r>
              <a:rPr lang="ko-KR" altLang="en-US" sz="1000" b="1" dirty="0">
                <a:solidFill>
                  <a:schemeClr val="tx1"/>
                </a:solidFill>
              </a:rPr>
              <a:t>자동 완성 기능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비동기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</a:rPr>
              <a:t>브라우저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서버 통신 </a:t>
            </a:r>
            <a:r>
              <a:rPr lang="en-US" altLang="ko-KR" sz="1000" b="1" dirty="0">
                <a:solidFill>
                  <a:schemeClr val="tx1"/>
                </a:solidFill>
              </a:rPr>
              <a:t>(AJAX))</a:t>
            </a:r>
            <a:r>
              <a:rPr lang="ko-KR" altLang="en-US" sz="1000" b="1" dirty="0">
                <a:solidFill>
                  <a:schemeClr val="tx1"/>
                </a:solidFill>
              </a:rPr>
              <a:t>위해 </a:t>
            </a:r>
            <a:r>
              <a:rPr lang="en-US" altLang="ko-KR" sz="1000" b="1" dirty="0" err="1">
                <a:solidFill>
                  <a:schemeClr val="tx1"/>
                </a:solidFill>
              </a:rPr>
              <a:t>json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사용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95190"/>
          <a:stretch/>
        </p:blipFill>
        <p:spPr>
          <a:xfrm>
            <a:off x="455709" y="4016279"/>
            <a:ext cx="2123320" cy="1747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51396"/>
          <a:stretch/>
        </p:blipFill>
        <p:spPr>
          <a:xfrm>
            <a:off x="432001" y="5372101"/>
            <a:ext cx="2171394" cy="132421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54" y="4191001"/>
            <a:ext cx="2147029" cy="1181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07671" y="5609044"/>
            <a:ext cx="6260116" cy="10872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※ JDBC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자바에서 </a:t>
            </a:r>
            <a:r>
              <a:rPr lang="ko-KR" altLang="en-US" sz="1400" b="1" dirty="0"/>
              <a:t>데이터베이스에 접속할 수 있도록 하는 자바</a:t>
            </a:r>
            <a:r>
              <a:rPr lang="en-US" altLang="ko-KR" sz="1400" b="1" dirty="0"/>
              <a:t>API. 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JDBC</a:t>
            </a:r>
            <a:r>
              <a:rPr lang="ko-KR" altLang="en-US" sz="1400" b="1" dirty="0"/>
              <a:t>는 데이터베이스에서 자료를 쿼리하거나 </a:t>
            </a:r>
            <a:r>
              <a:rPr lang="ko-KR" altLang="en-US" sz="1400" b="1" dirty="0" smtClean="0"/>
              <a:t>업데이트하는 방법 제공</a:t>
            </a:r>
            <a:r>
              <a:rPr lang="en-US" altLang="ko-KR" sz="1400" b="1" dirty="0" smtClean="0"/>
              <a:t>.</a:t>
            </a:r>
            <a:endParaRPr lang="ko-KR" altLang="en-US" sz="1400" b="1" dirty="0" smtClean="0"/>
          </a:p>
          <a:p>
            <a:r>
              <a:rPr lang="ko-KR" altLang="en-US" sz="1400" b="1" dirty="0"/>
              <a:t> </a:t>
            </a:r>
          </a:p>
          <a:p>
            <a:r>
              <a:rPr lang="ko-KR" altLang="en-US" sz="1400" b="1" dirty="0"/>
              <a:t> </a:t>
            </a:r>
            <a:r>
              <a:rPr lang="en-US" altLang="ko-KR" sz="1400" b="1" dirty="0"/>
              <a:t>※ </a:t>
            </a:r>
            <a:r>
              <a:rPr lang="en-US" altLang="ko-KR" sz="1400" b="1" dirty="0" err="1"/>
              <a:t>Mybatis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: </a:t>
            </a:r>
            <a:r>
              <a:rPr lang="ko-KR" altLang="en-US" sz="1400" b="1" dirty="0"/>
              <a:t>자바 </a:t>
            </a:r>
            <a:r>
              <a:rPr lang="ko-KR" altLang="en-US" sz="1400" b="1" dirty="0" err="1"/>
              <a:t>퍼시스턴스</a:t>
            </a:r>
            <a:r>
              <a:rPr lang="ko-KR" altLang="en-US" sz="1400" b="1" dirty="0"/>
              <a:t> 프레임워크의 하나로 </a:t>
            </a:r>
            <a:r>
              <a:rPr lang="en-US" altLang="ko-KR" sz="1400" b="1" dirty="0"/>
              <a:t>XML </a:t>
            </a:r>
            <a:r>
              <a:rPr lang="ko-KR" altLang="en-US" sz="1400" b="1" dirty="0"/>
              <a:t>서술자나 </a:t>
            </a:r>
            <a:r>
              <a:rPr lang="ko-KR" altLang="en-US" sz="1400" b="1" dirty="0" err="1" smtClean="0"/>
              <a:t>애너테이션을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사용해 저장 </a:t>
            </a:r>
            <a:r>
              <a:rPr lang="ko-KR" altLang="en-US" sz="1400" b="1" dirty="0"/>
              <a:t>프로시저나 </a:t>
            </a:r>
            <a:r>
              <a:rPr lang="en-US" altLang="ko-KR" sz="1400" b="1" dirty="0"/>
              <a:t>SQL </a:t>
            </a:r>
            <a:r>
              <a:rPr lang="ko-KR" altLang="en-US" sz="1400" b="1" dirty="0"/>
              <a:t>문으로 객체들을 연결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2645440" y="2645860"/>
            <a:ext cx="2259616" cy="272624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 smtClean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  <a:hlinkClick r:id="rId8" action="ppaction://hlinksldjump"/>
            </a:endParaRPr>
          </a:p>
          <a:p>
            <a:pPr algn="ctr"/>
            <a:r>
              <a:rPr lang="ko-KR" altLang="ko-KR" sz="1000" b="1" dirty="0">
                <a:solidFill>
                  <a:schemeClr val="tx1"/>
                </a:solidFill>
              </a:rPr>
              <a:t>웹 페이지에서 반복적으로 사용되는 부분들에 대한 정보를 모아서 </a:t>
            </a:r>
            <a:r>
              <a:rPr lang="ko-KR" altLang="ko-KR" sz="1000" b="1" dirty="0" smtClean="0">
                <a:solidFill>
                  <a:schemeClr val="tx1"/>
                </a:solidFill>
              </a:rPr>
              <a:t>관리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926020"/>
              </p:ext>
            </p:extLst>
          </p:nvPr>
        </p:nvGraphicFramePr>
        <p:xfrm>
          <a:off x="1036374" y="2047876"/>
          <a:ext cx="2178429" cy="32480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8429">
                  <a:extLst>
                    <a:ext uri="{9D8B030D-6E8A-4147-A177-3AD203B41FA5}">
                      <a16:colId xmlns:a16="http://schemas.microsoft.com/office/drawing/2014/main" val="1091557120"/>
                    </a:ext>
                  </a:extLst>
                </a:gridCol>
              </a:tblGrid>
              <a:tr h="35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BaseController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8329512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3134401"/>
                  </a:ext>
                </a:extLst>
              </a:tr>
              <a:tr h="566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770343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055545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97628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Goods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4934497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28378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6033850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9757179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r>
                        <a:rPr 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612444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11096" y="1416721"/>
            <a:ext cx="6958034" cy="421260"/>
          </a:xfrm>
        </p:spPr>
        <p:txBody>
          <a:bodyPr/>
          <a:lstStyle/>
          <a:p>
            <a:r>
              <a:rPr lang="en-US" altLang="ko-KR" sz="2000" dirty="0" smtClean="0"/>
              <a:t>Controller </a:t>
            </a:r>
            <a:r>
              <a:rPr lang="ko-KR" altLang="en-US" sz="2000" dirty="0" smtClean="0"/>
              <a:t>계층 구조 및 </a:t>
            </a:r>
            <a:r>
              <a:rPr lang="en-US" altLang="ko-KR" sz="2000" dirty="0" smtClean="0"/>
              <a:t>Service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DAO</a:t>
            </a:r>
            <a:r>
              <a:rPr lang="ko-KR" altLang="en-US" sz="2000" dirty="0" smtClean="0"/>
              <a:t>클래스의 계층 구조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19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20714"/>
              </p:ext>
            </p:extLst>
          </p:nvPr>
        </p:nvGraphicFramePr>
        <p:xfrm>
          <a:off x="1264371" y="5803900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ControllerImpl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94975"/>
              </p:ext>
            </p:extLst>
          </p:nvPr>
        </p:nvGraphicFramePr>
        <p:xfrm>
          <a:off x="3931557" y="2643398"/>
          <a:ext cx="1348230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8230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***Controller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6" idx="0"/>
          </p:cNvCxnSpPr>
          <p:nvPr/>
        </p:nvCxnSpPr>
        <p:spPr>
          <a:xfrm flipV="1">
            <a:off x="2139802" y="5295900"/>
            <a:ext cx="869" cy="50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61265"/>
              </p:ext>
            </p:extLst>
          </p:nvPr>
        </p:nvGraphicFramePr>
        <p:xfrm>
          <a:off x="580072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ServiceImpl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927182"/>
              </p:ext>
            </p:extLst>
          </p:nvPr>
        </p:nvGraphicFramePr>
        <p:xfrm>
          <a:off x="8439148" y="5733732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</a:t>
                      </a:r>
                      <a:r>
                        <a:rPr lang="en-US" altLang="ko-KR" sz="1500" dirty="0" err="1" smtClean="0"/>
                        <a:t>DAOImpl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72997"/>
              </p:ext>
            </p:extLst>
          </p:nvPr>
        </p:nvGraphicFramePr>
        <p:xfrm>
          <a:off x="8439148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***DAO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81770"/>
              </p:ext>
            </p:extLst>
          </p:nvPr>
        </p:nvGraphicFramePr>
        <p:xfrm>
          <a:off x="5800727" y="4174595"/>
          <a:ext cx="1750863" cy="32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0863">
                  <a:extLst>
                    <a:ext uri="{9D8B030D-6E8A-4147-A177-3AD203B41FA5}">
                      <a16:colId xmlns:a16="http://schemas.microsoft.com/office/drawing/2014/main" val="2230537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***Service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29146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674794" y="2250289"/>
            <a:ext cx="5443076" cy="2330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클래스들은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BaseController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클래스를 상속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(extends).</a:t>
            </a:r>
          </a:p>
        </p:txBody>
      </p:sp>
      <p:sp>
        <p:nvSpPr>
          <p:cNvPr id="34" name="제목 2"/>
          <p:cNvSpPr txBox="1">
            <a:spLocks/>
          </p:cNvSpPr>
          <p:nvPr/>
        </p:nvSpPr>
        <p:spPr>
          <a:xfrm>
            <a:off x="711096" y="663615"/>
            <a:ext cx="6840494" cy="4385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전체 </a:t>
            </a:r>
            <a:r>
              <a:rPr lang="ko-KR" altLang="en-US" dirty="0"/>
              <a:t>계층 구조</a:t>
            </a:r>
          </a:p>
        </p:txBody>
      </p:sp>
      <p:cxnSp>
        <p:nvCxnSpPr>
          <p:cNvPr id="18" name="직선 화살표 연결선 17"/>
          <p:cNvCxnSpPr>
            <a:stCxn id="6" idx="3"/>
            <a:endCxn id="7" idx="2"/>
          </p:cNvCxnSpPr>
          <p:nvPr/>
        </p:nvCxnSpPr>
        <p:spPr>
          <a:xfrm flipV="1">
            <a:off x="3015234" y="2963438"/>
            <a:ext cx="1590438" cy="300048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24" idx="2"/>
          </p:cNvCxnSpPr>
          <p:nvPr/>
        </p:nvCxnSpPr>
        <p:spPr>
          <a:xfrm flipH="1" flipV="1">
            <a:off x="6676158" y="4494635"/>
            <a:ext cx="1" cy="123909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0"/>
            <a:endCxn id="23" idx="2"/>
          </p:cNvCxnSpPr>
          <p:nvPr/>
        </p:nvCxnSpPr>
        <p:spPr>
          <a:xfrm flipV="1">
            <a:off x="9314579" y="4494635"/>
            <a:ext cx="0" cy="123909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49145" y="4986499"/>
            <a:ext cx="123782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b="1" dirty="0" smtClean="0"/>
              <a:t>implements</a:t>
            </a:r>
            <a:endParaRPr lang="ko-KR" altLang="en-US" sz="1400" b="1" dirty="0" smtClean="0"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11230" y="4986499"/>
            <a:ext cx="123782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b="1" dirty="0" smtClean="0"/>
              <a:t>implements</a:t>
            </a:r>
            <a:endParaRPr lang="ko-KR" altLang="en-US" sz="1400" b="1" dirty="0" smtClean="0"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92549" y="3605194"/>
            <a:ext cx="1237823" cy="255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b="1" dirty="0" smtClean="0"/>
              <a:t>implements</a:t>
            </a:r>
            <a:endParaRPr lang="ko-KR" altLang="en-US" sz="1400" b="1" dirty="0" smtClean="0"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0727" y="3320471"/>
            <a:ext cx="6127642" cy="676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ControllerImpl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클래스들은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인터페이스 구현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implements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ServiceImpl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클래스들은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(implements).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DAOImpl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클래스들은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***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DAO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인터페이스 구현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(implements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889647"/>
            <a:ext cx="11340000" cy="432000"/>
          </a:xfrm>
        </p:spPr>
        <p:txBody>
          <a:bodyPr rtlCol="0"/>
          <a:lstStyle/>
          <a:p>
            <a:pPr algn="ctr" rtl="0"/>
            <a:r>
              <a:rPr lang="ko-KR" altLang="en-US" sz="3600" dirty="0" smtClean="0"/>
              <a:t>목차</a:t>
            </a:r>
            <a:endParaRPr lang="ko-KR" altLang="en-ZA" sz="3600" dirty="0"/>
          </a:p>
        </p:txBody>
      </p:sp>
      <p:pic>
        <p:nvPicPr>
          <p:cNvPr id="67" name="그림 개체 틀 66" descr="구름 모양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49830" y="2025889"/>
            <a:ext cx="854075" cy="85407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5982" y="3421121"/>
            <a:ext cx="2160000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96868" y="3882409"/>
            <a:ext cx="2160000" cy="2745466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 smtClean="0"/>
              <a:t>스프링과 </a:t>
            </a:r>
            <a:r>
              <a:rPr lang="ko-KR" altLang="en-US" sz="1000" dirty="0" err="1"/>
              <a:t>메이븐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Apache </a:t>
            </a:r>
            <a:r>
              <a:rPr lang="en-US" altLang="ko-KR" sz="1000" dirty="0" smtClean="0"/>
              <a:t>Tomcat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스프링의 핵심 요소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Spring Container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Spring MVC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MVC </a:t>
            </a:r>
            <a:r>
              <a:rPr lang="ko-KR" altLang="en-US" sz="1000" dirty="0"/>
              <a:t>패턴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Spring MVC </a:t>
            </a:r>
            <a:r>
              <a:rPr lang="ko-KR" altLang="en-US" sz="1000" dirty="0"/>
              <a:t>흐름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 smtClean="0"/>
              <a:t>Spring MVC </a:t>
            </a:r>
            <a:r>
              <a:rPr lang="ko-KR" altLang="en-US" sz="1000" dirty="0" smtClean="0"/>
              <a:t>핵심 요소</a:t>
            </a:r>
            <a:endParaRPr lang="en-US" altLang="ko-KR" sz="1000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23821" y="1642787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그림 개체 틀 158" descr="선인장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44105" y="2025889"/>
            <a:ext cx="854075" cy="854075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79964" y="3421121"/>
            <a:ext cx="2305352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프로젝트 설정 및 구조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849" y="3887170"/>
            <a:ext cx="2160588" cy="2740705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전체 </a:t>
            </a:r>
            <a:r>
              <a:rPr lang="en-US" altLang="ko-KR" sz="1000" dirty="0"/>
              <a:t>DB</a:t>
            </a:r>
            <a:r>
              <a:rPr lang="ko-KR" altLang="en-US" sz="1000" dirty="0"/>
              <a:t>구조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DB</a:t>
            </a:r>
            <a:r>
              <a:rPr lang="ko-KR" altLang="en-US" sz="1000" dirty="0"/>
              <a:t>연동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ko-KR" sz="1000" dirty="0"/>
              <a:t>기본 설정 </a:t>
            </a:r>
            <a:r>
              <a:rPr lang="ko-KR" altLang="en-US" sz="1000" dirty="0"/>
              <a:t>및 구조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servlet-context.xml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mybatis-context.xml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1000" dirty="0"/>
              <a:t>pom.xml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전체 계층 구조</a:t>
            </a:r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8315" y="1642787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4431" y="3421121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685" y="3882409"/>
            <a:ext cx="2160588" cy="1821545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메인 페이지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상품 상세 및 상품 </a:t>
            </a:r>
            <a:r>
              <a:rPr lang="ko-KR" altLang="en-US" sz="1000" dirty="0" smtClean="0"/>
              <a:t>조회</a:t>
            </a:r>
            <a:endParaRPr lang="en-US" altLang="ko-KR" sz="1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 smtClean="0"/>
              <a:t>검색 </a:t>
            </a:r>
            <a:r>
              <a:rPr lang="ko-KR" altLang="en-US" sz="1000" dirty="0"/>
              <a:t>자동 완성 기능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로그인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회원가입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장바구니</a:t>
            </a:r>
            <a:r>
              <a:rPr lang="en-US" altLang="ko-KR" sz="1000" dirty="0"/>
              <a:t> </a:t>
            </a:r>
            <a:r>
              <a:rPr lang="ko-KR" altLang="en-US" sz="1000" dirty="0"/>
              <a:t>기능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 smtClean="0"/>
              <a:t>제품 </a:t>
            </a:r>
            <a:r>
              <a:rPr lang="ko-KR" altLang="en-US" sz="1000" dirty="0"/>
              <a:t>상세페이지 주문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장바구니 상품 주문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결제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 err="1"/>
              <a:t>마이페이지</a:t>
            </a:r>
            <a:r>
              <a:rPr lang="ko-KR" altLang="en-US" sz="1000" dirty="0"/>
              <a:t> 기능</a:t>
            </a:r>
            <a:endParaRPr lang="en-US" altLang="ko-KR" sz="1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관리자 </a:t>
            </a:r>
            <a:r>
              <a:rPr lang="en-US" altLang="ko-KR" sz="1000" dirty="0"/>
              <a:t>- </a:t>
            </a:r>
            <a:r>
              <a:rPr lang="ko-KR" altLang="en-US" sz="1000" dirty="0" err="1"/>
              <a:t>주문관리</a:t>
            </a:r>
            <a:endParaRPr lang="en-US" altLang="ko-KR" sz="1000" dirty="0"/>
          </a:p>
          <a:p>
            <a:endParaRPr lang="ko-KR" altLang="en-US" sz="1000" dirty="0"/>
          </a:p>
        </p:txBody>
      </p:sp>
      <p:cxnSp>
        <p:nvCxnSpPr>
          <p:cNvPr id="78" name="직선 연결선(S) 77" descr="슬라이드의 세 번째 구분선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1923" y="1485500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(S) 78" descr="슬라이드의 네 번째 구분선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99526" y="1642787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그림 개체 틀 164" descr="공장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121236" y="2100864"/>
            <a:ext cx="854075" cy="854075"/>
          </a:xfr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6478" y="3421121"/>
            <a:ext cx="2160588" cy="540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6477" y="3887170"/>
            <a:ext cx="2292047" cy="2616204"/>
          </a:xfrm>
        </p:spPr>
        <p:txBody>
          <a:bodyPr rtlCol="0"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1000" dirty="0"/>
              <a:t>관리자 모드 회원 관리 기능 오류</a:t>
            </a:r>
            <a:r>
              <a:rPr lang="en-US" altLang="ko-KR" sz="1000" dirty="0"/>
              <a:t>-</a:t>
            </a:r>
            <a:r>
              <a:rPr lang="en-US" altLang="ko-KR" sz="1000" dirty="0" smtClean="0"/>
              <a:t>null</a:t>
            </a:r>
            <a:endParaRPr lang="en-US" altLang="ko-KR" sz="1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308422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 dirty="0"/>
          </a:p>
        </p:txBody>
      </p:sp>
      <p:pic>
        <p:nvPicPr>
          <p:cNvPr id="24" name="그림 개체 틀 162" descr="야자수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838573" y="2025889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2295524"/>
            <a:ext cx="6009287" cy="4475761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메인 페이지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상품 상세 및 상품 </a:t>
            </a:r>
            <a:r>
              <a:rPr lang="ko-KR" altLang="en-US" sz="2000" dirty="0" smtClean="0"/>
              <a:t>조회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검색 자동 </a:t>
            </a:r>
            <a:r>
              <a:rPr lang="ko-KR" altLang="en-US" sz="2000" dirty="0"/>
              <a:t>완성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로그인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회원가입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장바구니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주문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제품 상세페이지 주문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장바구니 상품 주문</a:t>
            </a:r>
            <a:endParaRPr lang="en-US" altLang="ko-KR" sz="2000" dirty="0" smtClean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결제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err="1"/>
              <a:t>마이페이지</a:t>
            </a:r>
            <a:r>
              <a:rPr lang="ko-KR" altLang="en-US" sz="2000" dirty="0"/>
              <a:t> 기능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관리자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주문관리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3"/>
            <a:ext cx="6009287" cy="2208809"/>
          </a:xfrm>
        </p:spPr>
        <p:txBody>
          <a:bodyPr/>
          <a:lstStyle/>
          <a:p>
            <a:pPr algn="l"/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91" y="2962656"/>
            <a:ext cx="3878102" cy="345033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63" y="1152000"/>
            <a:ext cx="4806737" cy="52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 smtClean="0"/>
              <a:t>-tiles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518292" y="6150915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0" y="1873502"/>
            <a:ext cx="2020439" cy="18973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245" y="1524795"/>
            <a:ext cx="2906659" cy="2713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지정하는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JSP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파일 위치 지정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" y="4612535"/>
            <a:ext cx="1364688" cy="17587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7150" y="4013291"/>
            <a:ext cx="2341721" cy="513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tiles_*.xml</a:t>
            </a:r>
            <a:r>
              <a:rPr lang="ko-KR" altLang="en-US" sz="1400" b="1" dirty="0"/>
              <a:t>에서 </a:t>
            </a:r>
            <a:r>
              <a:rPr lang="ko-KR" altLang="en-US" sz="1400" b="1" dirty="0" smtClean="0"/>
              <a:t>지정한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위치의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View(JSP</a:t>
            </a:r>
            <a:r>
              <a:rPr lang="ko-KR" altLang="en-US" sz="1400" b="1" dirty="0" smtClean="0"/>
              <a:t>파일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pic>
        <p:nvPicPr>
          <p:cNvPr id="17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08258" y="3889739"/>
            <a:ext cx="6337187" cy="286022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157221" y="5111891"/>
            <a:ext cx="4635087" cy="49531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57221" y="4680525"/>
            <a:ext cx="5505254" cy="4313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/>
              <a:t>***ControllerImpl.java </a:t>
            </a:r>
            <a:r>
              <a:rPr lang="ko-KR" altLang="en-US" sz="1200" b="1" dirty="0" smtClean="0"/>
              <a:t>브라우저에서 </a:t>
            </a:r>
            <a:r>
              <a:rPr lang="ko-KR" altLang="en-US" sz="1200" b="1" dirty="0"/>
              <a:t>매핑 된 주소로 요청 시 </a:t>
            </a:r>
            <a:endParaRPr lang="en-US" altLang="ko-KR" sz="1200" b="1" dirty="0"/>
          </a:p>
          <a:p>
            <a:r>
              <a:rPr lang="en-US" altLang="ko-KR" sz="1200" b="1" dirty="0" err="1"/>
              <a:t>ModelAndView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객체에 설정 된 뷰 이름을 </a:t>
            </a:r>
            <a:r>
              <a:rPr lang="en-US" altLang="ko-KR" sz="1200" b="1" dirty="0" err="1"/>
              <a:t>tilesViewResolver</a:t>
            </a:r>
            <a:r>
              <a:rPr lang="ko-KR" altLang="en-US" sz="1200" b="1" dirty="0"/>
              <a:t>로 반환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622311" y="3732736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351" y="1095484"/>
            <a:ext cx="5048825" cy="231235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871426" y="916277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>
                <a:solidFill>
                  <a:schemeClr val="tx1"/>
                </a:solidFill>
              </a:rPr>
              <a:t>t</a:t>
            </a:r>
            <a:r>
              <a:rPr lang="en-US" altLang="ko-KR" sz="2200" b="1" dirty="0" smtClean="0">
                <a:solidFill>
                  <a:schemeClr val="tx1"/>
                </a:solidFill>
              </a:rPr>
              <a:t>iles_main.xml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내용 개체 틀 3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82" y="3998470"/>
            <a:ext cx="2624406" cy="847854"/>
          </a:xfrm>
        </p:spPr>
      </p:pic>
      <p:sp>
        <p:nvSpPr>
          <p:cNvPr id="11" name="직사각형 10"/>
          <p:cNvSpPr/>
          <p:nvPr/>
        </p:nvSpPr>
        <p:spPr>
          <a:xfrm>
            <a:off x="2856367" y="4008024"/>
            <a:ext cx="3813258" cy="766563"/>
          </a:xfrm>
          <a:prstGeom prst="rect">
            <a:avLst/>
          </a:prstGeom>
          <a:solidFill>
            <a:srgbClr val="00B050">
              <a:alpha val="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22" y="1553923"/>
            <a:ext cx="3724102" cy="245908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r>
              <a:rPr lang="en-US" altLang="ko-KR" sz="24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23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64287" y="1548942"/>
            <a:ext cx="3805337" cy="2449528"/>
          </a:xfrm>
          <a:prstGeom prst="rect">
            <a:avLst/>
          </a:prstGeom>
          <a:solidFill>
            <a:srgbClr val="92D050">
              <a:alpha val="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8391" y="1255881"/>
            <a:ext cx="2000250" cy="2122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매퍼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파일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8778" y="4508802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</a:t>
            </a:r>
            <a:r>
              <a:rPr lang="ko-KR" altLang="en-US" sz="1400" b="1" dirty="0" smtClean="0"/>
              <a:t>이미지 </a:t>
            </a:r>
            <a:r>
              <a:rPr lang="ko-KR" altLang="en-US" sz="1400" b="1" dirty="0"/>
              <a:t>저장 </a:t>
            </a:r>
            <a:r>
              <a:rPr lang="en-US" altLang="ko-KR" sz="1400" b="1" dirty="0" err="1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56367" y="1140643"/>
            <a:ext cx="1903484" cy="39484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68" y="4801961"/>
            <a:ext cx="3844356" cy="153856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057239" y="5656027"/>
            <a:ext cx="702611" cy="21275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72106" y="4799860"/>
            <a:ext cx="3797518" cy="154276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9" y="1598354"/>
            <a:ext cx="2000250" cy="1905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58778" y="5204528"/>
            <a:ext cx="2859055" cy="746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/>
              <a:t>#{</a:t>
            </a:r>
            <a:r>
              <a:rPr lang="en-US" altLang="ko-KR" sz="1400" b="1" dirty="0" err="1"/>
              <a:t>goods_status</a:t>
            </a:r>
            <a:r>
              <a:rPr lang="en-US" altLang="ko-KR" sz="1400" b="1" dirty="0"/>
              <a:t>}</a:t>
            </a:r>
            <a:r>
              <a:rPr lang="ko-KR" altLang="en-US" sz="1400" b="1" dirty="0"/>
              <a:t>의 조건 값으로 </a:t>
            </a:r>
            <a:r>
              <a:rPr lang="ko-KR" altLang="en-US" sz="1400" b="1" dirty="0" smtClean="0"/>
              <a:t>상품을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개 까지 </a:t>
            </a:r>
            <a:r>
              <a:rPr lang="ko-KR" altLang="en-US" sz="1400" b="1" dirty="0" smtClean="0"/>
              <a:t>조회</a:t>
            </a:r>
            <a:endParaRPr lang="en-US" altLang="ko-KR" sz="1400" b="1" dirty="0"/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8779" y="3729064"/>
            <a:ext cx="2128445" cy="1746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정보 저장 </a:t>
            </a:r>
            <a:r>
              <a:rPr lang="en-US" altLang="ko-KR" sz="1400" b="1" dirty="0" err="1" smtClean="0"/>
              <a:t>resultMap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389" y="3978894"/>
            <a:ext cx="2645897" cy="19544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b="1" dirty="0" smtClean="0"/>
              <a:t>**</a:t>
            </a:r>
            <a:r>
              <a:rPr lang="ko-KR" altLang="ko-KR" b="1" dirty="0" smtClean="0"/>
              <a:t>상품 </a:t>
            </a:r>
            <a:r>
              <a:rPr lang="ko-KR" altLang="ko-KR" b="1" dirty="0"/>
              <a:t>상세 </a:t>
            </a:r>
            <a:r>
              <a:rPr lang="ko-KR" altLang="ko-KR" b="1" dirty="0" smtClean="0"/>
              <a:t>페이지에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ko-KR" altLang="ko-KR" b="1" dirty="0" smtClean="0"/>
              <a:t>표시한 </a:t>
            </a:r>
            <a:r>
              <a:rPr lang="ko-KR" altLang="ko-KR" b="1" dirty="0"/>
              <a:t>상품 </a:t>
            </a:r>
            <a:r>
              <a:rPr lang="ko-KR" altLang="ko-KR" b="1" dirty="0" smtClean="0"/>
              <a:t>정보</a:t>
            </a:r>
            <a:r>
              <a:rPr lang="en-US" altLang="ko-KR" b="1" dirty="0" smtClean="0"/>
              <a:t>,</a:t>
            </a:r>
          </a:p>
          <a:p>
            <a:r>
              <a:rPr lang="ko-KR" altLang="ko-KR" b="1" dirty="0" smtClean="0"/>
              <a:t>상품 </a:t>
            </a:r>
            <a:r>
              <a:rPr lang="ko-KR" altLang="ko-KR" b="1" dirty="0"/>
              <a:t>메인 </a:t>
            </a:r>
            <a:r>
              <a:rPr lang="ko-KR" altLang="ko-KR" b="1" dirty="0" smtClean="0"/>
              <a:t>이미지</a:t>
            </a:r>
            <a:r>
              <a:rPr lang="en-US" altLang="ko-KR" b="1" dirty="0" smtClean="0"/>
              <a:t>,</a:t>
            </a:r>
          </a:p>
          <a:p>
            <a:r>
              <a:rPr lang="ko-KR" altLang="ko-KR" b="1" dirty="0" smtClean="0"/>
              <a:t>상세 </a:t>
            </a:r>
            <a:r>
              <a:rPr lang="ko-KR" altLang="ko-KR" b="1" dirty="0"/>
              <a:t>이미지 정보를 </a:t>
            </a:r>
            <a:endParaRPr lang="en-US" altLang="ko-KR" b="1" dirty="0" smtClean="0"/>
          </a:p>
          <a:p>
            <a:r>
              <a:rPr lang="ko-KR" altLang="ko-KR" b="1" dirty="0" smtClean="0"/>
              <a:t>조회하는 </a:t>
            </a:r>
            <a:r>
              <a:rPr lang="en-US" altLang="ko-KR" b="1" dirty="0"/>
              <a:t>SQL</a:t>
            </a:r>
            <a:r>
              <a:rPr lang="ko-KR" altLang="ko-KR" b="1" dirty="0" smtClean="0"/>
              <a:t>문 추가</a:t>
            </a:r>
            <a:r>
              <a:rPr lang="en-US" altLang="ko-KR" b="1" dirty="0" smtClean="0"/>
              <a:t>.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08" y="756998"/>
            <a:ext cx="3899350" cy="27644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281308" y="549396"/>
            <a:ext cx="2859055" cy="3146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조회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0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038" y="5450294"/>
            <a:ext cx="6989824" cy="1262881"/>
          </a:xfrm>
          <a:prstGeom prst="rect">
            <a:avLst/>
          </a:prstGeom>
        </p:spPr>
      </p:pic>
      <p:pic>
        <p:nvPicPr>
          <p:cNvPr id="23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538" y="1047332"/>
            <a:ext cx="6873950" cy="29160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24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732140" y="5669112"/>
            <a:ext cx="2028396" cy="297788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14338" y="1040717"/>
            <a:ext cx="2888243" cy="45247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MainController.java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56" y="2457307"/>
            <a:ext cx="5345347" cy="2607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7500" y="3927990"/>
            <a:ext cx="4072442" cy="926814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setAttribute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이름이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‘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side_menu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’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인 객체 생성하여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ModelAndView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저장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→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side.jsp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셋팅된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속성 화면에 구현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8094" y="1480007"/>
            <a:ext cx="2309629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86515" y="2898702"/>
            <a:ext cx="1917214" cy="390114"/>
          </a:xfrm>
          <a:prstGeom prst="rect">
            <a:avLst/>
          </a:prstGeom>
          <a:solidFill>
            <a:srgbClr val="00B050">
              <a:alpha val="15000"/>
            </a:srgb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1" idx="1"/>
            <a:endCxn id="24" idx="3"/>
          </p:cNvCxnSpPr>
          <p:nvPr/>
        </p:nvCxnSpPr>
        <p:spPr>
          <a:xfrm flipH="1" flipV="1">
            <a:off x="2997723" y="1675064"/>
            <a:ext cx="4373262" cy="681551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5" idx="1"/>
          </p:cNvCxnSpPr>
          <p:nvPr/>
        </p:nvCxnSpPr>
        <p:spPr>
          <a:xfrm flipV="1">
            <a:off x="4007364" y="3093759"/>
            <a:ext cx="1579151" cy="1847523"/>
          </a:xfrm>
          <a:prstGeom prst="straightConnector1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370985" y="2085229"/>
            <a:ext cx="3184949" cy="542772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3022" y="1775252"/>
            <a:ext cx="2000302" cy="2478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@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Autowired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연결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50166" y="2886976"/>
            <a:ext cx="3910370" cy="873161"/>
          </a:xfrm>
          <a:prstGeom prst="rect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07038" y="4941282"/>
            <a:ext cx="3000652" cy="304657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/>
                </a:solidFill>
              </a:rPr>
              <a:t>GoodsDAOImpl.java</a:t>
            </a:r>
            <a:endParaRPr lang="ko-KR" altLang="en-US" sz="2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61228" y="6161052"/>
            <a:ext cx="2835634" cy="2452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61229" y="5762857"/>
            <a:ext cx="2922310" cy="365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메서드 호출 시 전달된 조건으로</a:t>
            </a:r>
            <a:endParaRPr lang="en-US" altLang="ko-KR" sz="1200" b="1" dirty="0" smtClean="0"/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도서 정보 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직선 화살표 연결선 48"/>
          <p:cNvCxnSpPr>
            <a:endCxn id="9" idx="0"/>
          </p:cNvCxnSpPr>
          <p:nvPr/>
        </p:nvCxnSpPr>
        <p:spPr>
          <a:xfrm>
            <a:off x="2763721" y="3784168"/>
            <a:ext cx="0" cy="143822"/>
          </a:xfrm>
          <a:prstGeom prst="straightConnector1">
            <a:avLst/>
          </a:prstGeom>
          <a:ln w="158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2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25</a:t>
            </a:fld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01749" y="2545083"/>
            <a:ext cx="5477451" cy="34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b="1" dirty="0" smtClean="0"/>
              <a:t>기본 </a:t>
            </a:r>
            <a:r>
              <a:rPr lang="ko-KR" altLang="en-US" sz="1600" b="1" dirty="0" err="1" smtClean="0"/>
              <a:t>메인페이지</a:t>
            </a:r>
            <a:r>
              <a:rPr lang="ko-KR" altLang="en-US" sz="1600" b="1" dirty="0" smtClean="0"/>
              <a:t> 메뉴 표시</a:t>
            </a:r>
            <a:r>
              <a:rPr lang="en-US" altLang="ko-KR" sz="1600" b="1" dirty="0" smtClean="0"/>
              <a:t>. &lt;</a:t>
            </a:r>
            <a:r>
              <a:rPr lang="en-US" altLang="ko-KR" sz="1600" b="1" dirty="0" err="1" smtClean="0"/>
              <a:t>c:otherwise</a:t>
            </a:r>
            <a:r>
              <a:rPr lang="en-US" altLang="ko-KR" sz="1600" b="1" dirty="0" smtClean="0"/>
              <a:t>&gt;&lt;/</a:t>
            </a:r>
            <a:r>
              <a:rPr lang="en-US" altLang="ko-KR" sz="1600" b="1" dirty="0" err="1" smtClean="0"/>
              <a:t>c:otherwise</a:t>
            </a:r>
            <a:r>
              <a:rPr lang="en-US" altLang="ko-KR" sz="1600" b="1" dirty="0" smtClean="0"/>
              <a:t>&gt;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1749" y="4471171"/>
            <a:ext cx="1670836" cy="198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b="1" dirty="0" smtClean="0"/>
              <a:t>관리자 메뉴 표시</a:t>
            </a:r>
            <a:r>
              <a:rPr lang="en-US" altLang="ko-KR" sz="1600" b="1" dirty="0"/>
              <a:t>. </a:t>
            </a:r>
            <a:r>
              <a:rPr lang="en-US" altLang="ko-KR" sz="1600" b="1" dirty="0" smtClean="0"/>
              <a:t>(‘</a:t>
            </a:r>
            <a:r>
              <a:rPr lang="en-US" altLang="ko-KR" sz="1600" b="1" dirty="0" err="1" smtClean="0"/>
              <a:t>admin_mode</a:t>
            </a:r>
            <a:r>
              <a:rPr lang="en-US" altLang="ko-KR" sz="1600" b="1" dirty="0" smtClean="0"/>
              <a:t>’)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1749" y="3424511"/>
            <a:ext cx="1564629" cy="195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600" b="1" dirty="0" err="1" smtClean="0"/>
              <a:t>마이페이지</a:t>
            </a:r>
            <a:r>
              <a:rPr lang="ko-KR" altLang="en-US" sz="1600" b="1" dirty="0" smtClean="0"/>
              <a:t> 메뉴 표시</a:t>
            </a:r>
            <a:r>
              <a:rPr lang="en-US" altLang="ko-KR" sz="1600" b="1" dirty="0"/>
              <a:t>. (‘</a:t>
            </a:r>
            <a:r>
              <a:rPr lang="en-US" altLang="ko-KR" sz="1600" b="1" dirty="0" err="1"/>
              <a:t>my_page</a:t>
            </a:r>
            <a:r>
              <a:rPr lang="en-US" altLang="ko-KR" sz="1600" b="1" dirty="0"/>
              <a:t>’)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27777" y="933203"/>
            <a:ext cx="3134324" cy="474229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Side.jsp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bandicam 2022-11-08 13-16-34-3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9324" y="1499877"/>
            <a:ext cx="1677988" cy="4679950"/>
          </a:xfrm>
        </p:spPr>
      </p:pic>
    </p:spTree>
    <p:extLst>
      <p:ext uri="{BB962C8B-B14F-4D97-AF65-F5344CB8AC3E}">
        <p14:creationId xmlns:p14="http://schemas.microsoft.com/office/powerpoint/2010/main" val="201461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 상세 및 상품 조회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26</a:t>
            </a:fld>
            <a:endParaRPr lang="ko-KR" altLang="en-US" dirty="0"/>
          </a:p>
        </p:txBody>
      </p:sp>
      <p:pic>
        <p:nvPicPr>
          <p:cNvPr id="5" name="bandicam 2022-11-08 15-32-18-0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184" y="1308854"/>
            <a:ext cx="4721501" cy="43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4" y="3524448"/>
            <a:ext cx="6252956" cy="315915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8" y="1806997"/>
            <a:ext cx="4788286" cy="1146011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상세 및 상품 조회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9860" y="6157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2" y="2919664"/>
            <a:ext cx="4863425" cy="8299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5353" y="1093987"/>
            <a:ext cx="2096189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1854" y="2812490"/>
            <a:ext cx="4695675" cy="9256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1855" y="1761830"/>
            <a:ext cx="4855423" cy="10407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28390" y="2598857"/>
            <a:ext cx="3477945" cy="2236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상품 정보와 상품 메인 이미지 파일 정보 조회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5022" y="3525602"/>
            <a:ext cx="2499603" cy="2342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상세 이미지 파일 정보 조회</a:t>
            </a:r>
            <a:endParaRPr lang="ko-KR" altLang="en-US" sz="1400" b="1" dirty="0" smtClean="0">
              <a:latin typeface="+mn-lt"/>
            </a:endParaRPr>
          </a:p>
        </p:txBody>
      </p:sp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5"/>
          <a:srcRect r="22218"/>
          <a:stretch/>
        </p:blipFill>
        <p:spPr>
          <a:xfrm>
            <a:off x="5654158" y="814675"/>
            <a:ext cx="5857207" cy="270977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064656" y="1868252"/>
            <a:ext cx="2852982" cy="16941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75131" y="2895587"/>
            <a:ext cx="3320755" cy="3188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16258" y="3247145"/>
            <a:ext cx="4100794" cy="245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조회한 상품 정보를 빠른 메뉴에 표시하기 위해 전달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54158" y="249875"/>
            <a:ext cx="3570791" cy="591685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1430" y="1575862"/>
            <a:ext cx="2326781" cy="258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조회할 상품 번호 전달받음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5789" y="4431765"/>
            <a:ext cx="3302322" cy="661866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83" y="5351740"/>
            <a:ext cx="5200650" cy="12382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5789" y="5658609"/>
            <a:ext cx="4899344" cy="57094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61443" y="5129437"/>
            <a:ext cx="4133847" cy="2587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상품 정보와 이미지 정보를 조회한 후 </a:t>
            </a:r>
            <a:r>
              <a:rPr lang="en-US" altLang="ko-KR" sz="1400" b="1" dirty="0" err="1" smtClean="0"/>
              <a:t>HashMap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28" name="꺾인 연결선 27"/>
          <p:cNvCxnSpPr>
            <a:stCxn id="25" idx="1"/>
          </p:cNvCxnSpPr>
          <p:nvPr/>
        </p:nvCxnSpPr>
        <p:spPr>
          <a:xfrm rot="10800000" flipH="1">
            <a:off x="374482" y="5258801"/>
            <a:ext cx="783189" cy="712064"/>
          </a:xfrm>
          <a:prstGeom prst="bentConnector3">
            <a:avLst>
              <a:gd name="adj1" fmla="val -29188"/>
            </a:avLst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871381" y="3516309"/>
            <a:ext cx="3971376" cy="19026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068508" y="6296231"/>
            <a:ext cx="4891766" cy="2937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068507" y="6056345"/>
            <a:ext cx="5149389" cy="23988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5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smtClean="0">
                <a:latin typeface="+mn-lt"/>
              </a:rPr>
              <a:t>최근 본 상품 목록과 상품 목록에 저장된 상품 개수를 세션에 저장</a:t>
            </a:r>
            <a:r>
              <a:rPr lang="en-US" altLang="ko-KR" sz="1400" b="1" dirty="0" smtClean="0">
                <a:latin typeface="+mn-lt"/>
              </a:rPr>
              <a:t>.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9" name="직선 화살표 연결선 38"/>
          <p:cNvCxnSpPr>
            <a:stCxn id="24" idx="0"/>
            <a:endCxn id="16" idx="1"/>
          </p:cNvCxnSpPr>
          <p:nvPr/>
        </p:nvCxnSpPr>
        <p:spPr>
          <a:xfrm flipV="1">
            <a:off x="2326950" y="3055001"/>
            <a:ext cx="3848181" cy="13767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0"/>
          </p:cNvCxnSpPr>
          <p:nvPr/>
        </p:nvCxnSpPr>
        <p:spPr>
          <a:xfrm>
            <a:off x="9491147" y="3026347"/>
            <a:ext cx="365922" cy="4899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90830" y="3842539"/>
            <a:ext cx="1484304" cy="42466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ko-KR" altLang="en-US" sz="3000" b="1" dirty="0" err="1" smtClean="0"/>
              <a:t>퀵메뉴</a:t>
            </a:r>
            <a:endParaRPr lang="ko-KR" altLang="en-US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3242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퀵</a:t>
            </a:r>
            <a:r>
              <a:rPr lang="ko-KR" altLang="en-US" dirty="0" smtClean="0"/>
              <a:t> </a:t>
            </a:r>
            <a:r>
              <a:rPr lang="ko-KR" altLang="en-US" dirty="0"/>
              <a:t>메뉴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3148708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83" y="1267414"/>
            <a:ext cx="5295900" cy="2381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83" y="3937420"/>
            <a:ext cx="7524750" cy="28479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722438" y="1022444"/>
            <a:ext cx="2649733" cy="520758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quickMenu.jsp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49121" y="1670828"/>
            <a:ext cx="5075662" cy="179823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490523" y="5087998"/>
            <a:ext cx="5491362" cy="55518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236204" y="3517355"/>
            <a:ext cx="3477945" cy="3827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다음 클릭 시 </a:t>
            </a:r>
            <a:r>
              <a:rPr lang="en-US" altLang="ko-KR" sz="1400" b="1" dirty="0" smtClean="0"/>
              <a:t>&lt;hidden&gt; </a:t>
            </a:r>
            <a:r>
              <a:rPr lang="ko-KR" altLang="en-US" sz="1400" b="1" dirty="0" smtClean="0"/>
              <a:t>태그에 저장된 상품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정보를 가져와 이미지 표시 </a:t>
            </a:r>
            <a:endParaRPr lang="ko-KR" altLang="en-US" sz="1400" b="1" dirty="0" smtClean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08333" y="5479956"/>
            <a:ext cx="3477945" cy="4407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>
                <a:latin typeface="+mn-lt"/>
              </a:rPr>
              <a:t>동일한 </a:t>
            </a:r>
            <a:r>
              <a:rPr lang="en-US" altLang="ko-KR" sz="1400" b="1" dirty="0" smtClean="0">
                <a:latin typeface="+mn-lt"/>
              </a:rPr>
              <a:t>&lt;hidden&gt; </a:t>
            </a:r>
            <a:r>
              <a:rPr lang="ko-KR" altLang="en-US" sz="1400" b="1" dirty="0" smtClean="0">
                <a:latin typeface="+mn-lt"/>
              </a:rPr>
              <a:t>태그에 연속해서 저장하면</a:t>
            </a:r>
            <a:endParaRPr lang="en-US" altLang="ko-KR" sz="1400" b="1" dirty="0" smtClean="0">
              <a:latin typeface="+mn-lt"/>
            </a:endParaRPr>
          </a:p>
          <a:p>
            <a:pPr algn="l"/>
            <a:r>
              <a:rPr lang="ko-KR" altLang="en-US" sz="1400" b="1" dirty="0" smtClean="0"/>
              <a:t>배열로 저장</a:t>
            </a:r>
            <a:endParaRPr lang="ko-KR" altLang="en-US" sz="1400" b="1" dirty="0" smtClean="0">
              <a:latin typeface="+mn-lt"/>
            </a:endParaRPr>
          </a:p>
        </p:txBody>
      </p:sp>
      <p:cxnSp>
        <p:nvCxnSpPr>
          <p:cNvPr id="35" name="직선 화살표 연결선 34"/>
          <p:cNvCxnSpPr>
            <a:stCxn id="32" idx="0"/>
            <a:endCxn id="18" idx="2"/>
          </p:cNvCxnSpPr>
          <p:nvPr/>
        </p:nvCxnSpPr>
        <p:spPr>
          <a:xfrm flipH="1" flipV="1">
            <a:off x="4870340" y="3398829"/>
            <a:ext cx="365864" cy="1689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315897" y="2411326"/>
            <a:ext cx="5108886" cy="987503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56811" y="2222404"/>
            <a:ext cx="3702396" cy="63836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>
                <a:lumMod val="7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1400" b="1" dirty="0" smtClean="0"/>
              <a:t> 배열의 인덱스를 </a:t>
            </a:r>
            <a:r>
              <a:rPr lang="en-US" altLang="ko-KR" sz="1400" b="1" dirty="0" smtClean="0"/>
              <a:t>1 </a:t>
            </a:r>
            <a:r>
              <a:rPr lang="ko-KR" altLang="en-US" sz="1400" b="1" dirty="0" smtClean="0"/>
              <a:t>증가시키고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 증가된 인덱스에 대한 배열 요소의 상품 번호와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>
                <a:latin typeface="+mn-lt"/>
              </a:rPr>
              <a:t> 이미지 이름 파일 이름 가져와 표시</a:t>
            </a:r>
          </a:p>
        </p:txBody>
      </p:sp>
    </p:spTree>
    <p:extLst>
      <p:ext uri="{BB962C8B-B14F-4D97-AF65-F5344CB8AC3E}">
        <p14:creationId xmlns:p14="http://schemas.microsoft.com/office/powerpoint/2010/main" val="3605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2-11-08 18-23-56-08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3750" y="1176909"/>
            <a:ext cx="5534025" cy="467995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자동 완성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5"/>
            <a:ext cx="6009287" cy="3307116"/>
          </a:xfrm>
        </p:spPr>
        <p:txBody>
          <a:bodyPr/>
          <a:lstStyle/>
          <a:p>
            <a:pPr algn="l"/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3393831"/>
            <a:ext cx="6009287" cy="337745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 smtClean="0"/>
              <a:t>스프링과 </a:t>
            </a:r>
            <a:r>
              <a:rPr lang="ko-KR" altLang="en-US" sz="2000" dirty="0" err="1"/>
              <a:t>메이븐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Apache Tomcat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스프링의 핵심 요소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Container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MVC </a:t>
            </a:r>
            <a:r>
              <a:rPr lang="ko-KR" altLang="en-US" sz="2000" dirty="0"/>
              <a:t>패턴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 </a:t>
            </a:r>
            <a:r>
              <a:rPr lang="ko-KR" altLang="en-US" sz="2000" dirty="0"/>
              <a:t>흐름</a:t>
            </a:r>
            <a:endParaRPr lang="en-US" altLang="ko-KR" sz="2000" dirty="0"/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en-US" altLang="ko-KR" sz="2000" dirty="0"/>
              <a:t>Spring MVC </a:t>
            </a:r>
            <a:r>
              <a:rPr lang="ko-KR" altLang="en-US" sz="2000" dirty="0"/>
              <a:t>핵심 요소</a:t>
            </a:r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1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56" y="1819704"/>
            <a:ext cx="6181291" cy="46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55977" r="5762" b="55"/>
          <a:stretch/>
        </p:blipFill>
        <p:spPr>
          <a:xfrm>
            <a:off x="133940" y="2667786"/>
            <a:ext cx="6266860" cy="139516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자동 완성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96369" y="6195414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000" y="1854697"/>
            <a:ext cx="1821006" cy="45224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g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oods.xml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397" y="3181284"/>
            <a:ext cx="3344192" cy="76363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2267" y="3879699"/>
            <a:ext cx="2172428" cy="4157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검색창에</a:t>
            </a:r>
            <a:r>
              <a:rPr lang="ko-KR" altLang="en-US" sz="1400" b="1" dirty="0" smtClean="0"/>
              <a:t> 입력한 키워드를 가져와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키워드가 포함된 상품 제목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6164390" y="4392689"/>
            <a:ext cx="3761784" cy="57397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34663" y="4793613"/>
            <a:ext cx="2569350" cy="1730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키워드가 포함된 </a:t>
            </a:r>
            <a:r>
              <a:rPr lang="en-US" altLang="ko-KR" sz="1400" b="1" dirty="0" smtClean="0"/>
              <a:t>JSON </a:t>
            </a:r>
            <a:r>
              <a:rPr lang="ko-KR" altLang="en-US" sz="1400" b="1" dirty="0" smtClean="0"/>
              <a:t>문자열 변환 후 브라우저로 출력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5219734" y="863999"/>
            <a:ext cx="3608025" cy="5922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GoodsControllerImpl.java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2432" y="1948762"/>
            <a:ext cx="3467542" cy="2555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브라우저에서 전송된 키워드</a:t>
            </a:r>
            <a:r>
              <a:rPr lang="en-US" altLang="ko-KR" sz="1400" b="1" dirty="0"/>
              <a:t>(Ajax)</a:t>
            </a:r>
            <a:r>
              <a:rPr lang="ko-KR" altLang="en-US" sz="1400" b="1" dirty="0"/>
              <a:t>를 가져옴</a:t>
            </a:r>
            <a:endParaRPr lang="en-US" altLang="ko-KR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8827759" y="2198274"/>
            <a:ext cx="2952509" cy="22670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6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6743" y="1542588"/>
            <a:ext cx="6823260" cy="226099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자동 완성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9475" y="61849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F85A2-193C-45E1-A0FC-1AE9B4C3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31" y="1512369"/>
            <a:ext cx="4750539" cy="5001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3494" y="4371225"/>
            <a:ext cx="2665351" cy="1631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전송된 데이터를 </a:t>
            </a:r>
            <a:r>
              <a:rPr lang="en-US" altLang="ko-KR" sz="1400" b="1" dirty="0"/>
              <a:t>JSON</a:t>
            </a:r>
            <a:r>
              <a:rPr lang="ko-KR" altLang="en-US" sz="1400" b="1" dirty="0"/>
              <a:t>으로 </a:t>
            </a:r>
            <a:r>
              <a:rPr lang="ko-KR" altLang="en-US" sz="1400" b="1" dirty="0" err="1"/>
              <a:t>파싱</a:t>
            </a:r>
            <a:r>
              <a:rPr lang="ko-KR" altLang="en-US" sz="1400" b="1" dirty="0"/>
              <a:t> 후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  <a:p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1813544" y="4100661"/>
            <a:ext cx="2507684" cy="48440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11923" y="2148233"/>
            <a:ext cx="6360077" cy="93336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056169" y="2819991"/>
            <a:ext cx="34804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JSON</a:t>
            </a:r>
            <a:r>
              <a:rPr lang="ko-KR" altLang="en-US" sz="1400" b="1" dirty="0"/>
              <a:t>데이터를 차례대로 </a:t>
            </a:r>
            <a:r>
              <a:rPr lang="en-US" altLang="ko-KR" sz="1400" b="1" dirty="0"/>
              <a:t>&lt;a&gt; </a:t>
            </a:r>
            <a:r>
              <a:rPr lang="ko-KR" altLang="en-US" sz="1400" b="1" dirty="0"/>
              <a:t>태그를 이용해</a:t>
            </a:r>
            <a:endParaRPr lang="en-US" altLang="ko-KR" sz="1400" b="1" dirty="0"/>
          </a:p>
          <a:p>
            <a:r>
              <a:rPr lang="ko-KR" altLang="en-US" sz="1400" b="1" dirty="0"/>
              <a:t>키워드 목록을 만들어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 smtClean="0"/>
              <a:t>.</a:t>
            </a:r>
          </a:p>
          <a:p>
            <a:r>
              <a:rPr lang="en-US" altLang="ko-KR" sz="1400" b="1" dirty="0" smtClean="0"/>
              <a:t>id</a:t>
            </a:r>
            <a:r>
              <a:rPr lang="ko-KR" altLang="ko-KR" sz="1400" b="1" dirty="0"/>
              <a:t>가 </a:t>
            </a:r>
            <a:r>
              <a:rPr lang="en-US" altLang="ko-KR" sz="1400" b="1" dirty="0"/>
              <a:t>suggest</a:t>
            </a:r>
            <a:r>
              <a:rPr lang="ko-KR" altLang="ko-KR" sz="1400" b="1" dirty="0"/>
              <a:t>인 </a:t>
            </a:r>
            <a:r>
              <a:rPr lang="en-US" altLang="ko-KR" sz="1400" b="1" dirty="0"/>
              <a:t>div</a:t>
            </a:r>
            <a:r>
              <a:rPr lang="ko-KR" altLang="ko-KR" sz="1400" b="1" dirty="0"/>
              <a:t>태그에 차례로 </a:t>
            </a:r>
            <a:r>
              <a:rPr lang="ko-KR" altLang="ko-KR" sz="1400" b="1" dirty="0" smtClean="0"/>
              <a:t>표시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5631" y="1077835"/>
            <a:ext cx="1901962" cy="44509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38" y="3753359"/>
            <a:ext cx="4010119" cy="18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16" y="1525481"/>
            <a:ext cx="4858758" cy="1851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9" y="3377385"/>
            <a:ext cx="5887580" cy="7776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90789" y="2752531"/>
            <a:ext cx="2941564" cy="62485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70635" y="2874743"/>
            <a:ext cx="2059978" cy="1268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</a:t>
            </a:r>
            <a:r>
              <a:rPr lang="ko-KR" altLang="en-US" sz="1400" b="1" dirty="0" err="1" smtClean="0"/>
              <a:t>과정시</a:t>
            </a:r>
            <a:r>
              <a:rPr lang="ko-KR" altLang="en-US" sz="1400" b="1" dirty="0" smtClean="0"/>
              <a:t> 로그인 했으면 주문 진행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그 외에는 메인 페이지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694916" y="1109556"/>
            <a:ext cx="4201655" cy="456019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9" y="4435366"/>
            <a:ext cx="5868550" cy="227458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459" y="4172017"/>
            <a:ext cx="2428836" cy="45163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h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eader.jsp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33" y="5456434"/>
            <a:ext cx="2688130" cy="6673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10" y="4709379"/>
            <a:ext cx="2688130" cy="6504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173897" y="4779844"/>
            <a:ext cx="3137723" cy="57337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194841" y="5683327"/>
            <a:ext cx="3137723" cy="2763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363491" y="6173669"/>
            <a:ext cx="3667122" cy="41351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4" idx="3"/>
            <a:endCxn id="23" idx="1"/>
          </p:cNvCxnSpPr>
          <p:nvPr/>
        </p:nvCxnSpPr>
        <p:spPr>
          <a:xfrm flipV="1">
            <a:off x="5311620" y="5049932"/>
            <a:ext cx="2336113" cy="1660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2" idx="1"/>
          </p:cNvCxnSpPr>
          <p:nvPr/>
        </p:nvCxnSpPr>
        <p:spPr>
          <a:xfrm flipV="1">
            <a:off x="5373268" y="5790126"/>
            <a:ext cx="2274465" cy="3137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3"/>
            <a:endCxn id="25" idx="1"/>
          </p:cNvCxnSpPr>
          <p:nvPr/>
        </p:nvCxnSpPr>
        <p:spPr>
          <a:xfrm>
            <a:off x="6030613" y="6380429"/>
            <a:ext cx="1656943" cy="4283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/>
          <a:stretch/>
        </p:blipFill>
        <p:spPr>
          <a:xfrm>
            <a:off x="7774570" y="6156919"/>
            <a:ext cx="2954722" cy="611218"/>
          </a:xfrm>
        </p:spPr>
      </p:pic>
      <p:sp>
        <p:nvSpPr>
          <p:cNvPr id="23" name="직사각형 22"/>
          <p:cNvSpPr/>
          <p:nvPr/>
        </p:nvSpPr>
        <p:spPr>
          <a:xfrm>
            <a:off x="7647733" y="4763244"/>
            <a:ext cx="2670212" cy="57337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688437" y="5557572"/>
            <a:ext cx="2670212" cy="510466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687556" y="6136579"/>
            <a:ext cx="2880784" cy="573375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99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772668"/>
            <a:ext cx="4244775" cy="22432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2000" y="1772668"/>
            <a:ext cx="4244775" cy="466030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3638" y="2076114"/>
            <a:ext cx="2954138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가입시 입력한 </a:t>
            </a:r>
            <a:r>
              <a:rPr lang="en-US" altLang="ko-KR" sz="1400" b="1" dirty="0" smtClean="0"/>
              <a:t>ID</a:t>
            </a:r>
            <a:r>
              <a:rPr lang="ko-KR" altLang="en-US" sz="1400" b="1" dirty="0" smtClean="0"/>
              <a:t>로 </a:t>
            </a:r>
            <a:r>
              <a:rPr lang="en-US" altLang="ko-KR" sz="1400" b="1" dirty="0" smtClean="0"/>
              <a:t>ID </a:t>
            </a:r>
            <a:r>
              <a:rPr lang="ko-KR" altLang="en-US" sz="1400" b="1" dirty="0" smtClean="0"/>
              <a:t>중복 검사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31999" y="1336157"/>
            <a:ext cx="2987475" cy="42591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member.xml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1999" y="2462253"/>
            <a:ext cx="4244775" cy="16377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3437" y="4159920"/>
            <a:ext cx="4354007" cy="294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회원 </a:t>
            </a:r>
            <a:r>
              <a:rPr lang="ko-KR" altLang="en-US" sz="1400" b="1" dirty="0" err="1" smtClean="0"/>
              <a:t>가입창에서</a:t>
            </a:r>
            <a:r>
              <a:rPr lang="ko-KR" altLang="en-US" sz="1400" b="1" dirty="0" smtClean="0"/>
              <a:t> 입력한 회원 정보를 테이블에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63575"/>
          <a:stretch/>
        </p:blipFill>
        <p:spPr>
          <a:xfrm>
            <a:off x="5034603" y="1415987"/>
            <a:ext cx="5500687" cy="1943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93163"/>
          <a:stretch/>
        </p:blipFill>
        <p:spPr>
          <a:xfrm>
            <a:off x="5020908" y="973754"/>
            <a:ext cx="5500687" cy="3647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034603" y="953518"/>
            <a:ext cx="4925813" cy="233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020907" y="2806992"/>
            <a:ext cx="5500687" cy="63059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020908" y="517007"/>
            <a:ext cx="2846741" cy="425911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memberForm.jsp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66665" y="1215982"/>
            <a:ext cx="3993751" cy="2594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다음에서 제공하는 주소 검색을 사용하기 위해 포함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20908" y="2527200"/>
            <a:ext cx="4454325" cy="27337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지번 주소와 </a:t>
            </a:r>
            <a:r>
              <a:rPr lang="ko-KR" altLang="en-US" sz="1400" b="1" dirty="0" err="1" smtClean="0"/>
              <a:t>도로명</a:t>
            </a:r>
            <a:r>
              <a:rPr lang="ko-KR" altLang="en-US" sz="1400" b="1" dirty="0" smtClean="0"/>
              <a:t> 주소를 텍스트 창에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08" y="4753527"/>
            <a:ext cx="3438827" cy="14016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509" y="3516092"/>
            <a:ext cx="2666378" cy="29789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776" y="3819915"/>
            <a:ext cx="1975797" cy="21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26065"/>
          <a:stretch/>
        </p:blipFill>
        <p:spPr>
          <a:xfrm>
            <a:off x="5829806" y="1485900"/>
            <a:ext cx="6121704" cy="517098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5506" t="8325" b="4342"/>
          <a:stretch/>
        </p:blipFill>
        <p:spPr>
          <a:xfrm>
            <a:off x="271463" y="3393733"/>
            <a:ext cx="5730338" cy="33056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1463" y="2583556"/>
            <a:ext cx="1755019" cy="597893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c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art.xml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3458" y="3613968"/>
            <a:ext cx="5386348" cy="75233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3458" y="5328445"/>
            <a:ext cx="4500037" cy="119269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6287" y="6255942"/>
            <a:ext cx="1026400" cy="2651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5" name="구름 14">
            <a:hlinkClick r:id="rId4" action="ppaction://hlinksldjump"/>
          </p:cNvPr>
          <p:cNvSpPr/>
          <p:nvPr/>
        </p:nvSpPr>
        <p:spPr>
          <a:xfrm>
            <a:off x="4468422" y="432000"/>
            <a:ext cx="671512" cy="432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2000" y="4453539"/>
            <a:ext cx="4897238" cy="2007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장바구니 테이블 추가하기 전 그 상품 번호가 장바구니에 담겨있는지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178911" y="5381545"/>
            <a:ext cx="2317458" cy="10906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/>
              <a:t>상품 번호가 이미 </a:t>
            </a:r>
            <a:r>
              <a:rPr lang="ko-KR" altLang="en-US" sz="1400" b="1" dirty="0" smtClean="0"/>
              <a:t>장바구니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ko-KR" altLang="en-US" sz="1400" b="1" dirty="0"/>
              <a:t>테이블에 있으면</a:t>
            </a:r>
            <a:endParaRPr lang="en-US" altLang="ko-KR" sz="1400" b="1" dirty="0"/>
          </a:p>
          <a:p>
            <a:r>
              <a:rPr lang="ko-KR" altLang="en-US" sz="1400" b="1" dirty="0"/>
              <a:t> 이미 추가되었다는 메시지를</a:t>
            </a:r>
            <a:endParaRPr lang="en-US" altLang="ko-KR" sz="1400" b="1" dirty="0"/>
          </a:p>
          <a:p>
            <a:r>
              <a:rPr lang="ko-KR" altLang="en-US" sz="1400" b="1" dirty="0"/>
              <a:t>브라우저로 전송하고</a:t>
            </a:r>
            <a:r>
              <a:rPr lang="en-US" altLang="ko-KR" sz="1400" b="1" dirty="0" smtClean="0"/>
              <a:t>,</a:t>
            </a:r>
          </a:p>
          <a:p>
            <a:r>
              <a:rPr lang="en-US" altLang="ko-KR" sz="1400" b="1" dirty="0" smtClean="0"/>
              <a:t> </a:t>
            </a:r>
            <a:r>
              <a:rPr lang="ko-KR" altLang="en-US" sz="1400" b="1" dirty="0"/>
              <a:t>없으면 테이블에 추가</a:t>
            </a:r>
            <a:r>
              <a:rPr lang="en-US" altLang="ko-KR" sz="1400" b="1" dirty="0"/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29807" y="1030406"/>
            <a:ext cx="3474449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72225" y="5436053"/>
            <a:ext cx="2806685" cy="96727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098495" y="3457575"/>
            <a:ext cx="2806685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98494" y="3181449"/>
            <a:ext cx="2806685" cy="24755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전송된 상품 번호 받음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6372224" y="5100637"/>
            <a:ext cx="4106811" cy="24288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72225" y="4792535"/>
            <a:ext cx="4106810" cy="27952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smtClean="0"/>
              <a:t>상품 번호가 장바구니 테이블에 있는지 조회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1463" y="1475807"/>
            <a:ext cx="4897238" cy="6138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2000" b="1" dirty="0" smtClean="0"/>
              <a:t>***</a:t>
            </a:r>
            <a:r>
              <a:rPr lang="ko-KR" altLang="en-US" sz="2000" b="1" dirty="0" smtClean="0"/>
              <a:t>회원 </a:t>
            </a:r>
            <a:r>
              <a:rPr lang="en-US" altLang="ko-KR" sz="2000" b="1" dirty="0" smtClean="0"/>
              <a:t>ID</a:t>
            </a:r>
            <a:r>
              <a:rPr lang="ko-KR" altLang="en-US" sz="2000" b="1" dirty="0" smtClean="0"/>
              <a:t>와 상품 번호를 이용해 회원 정보 테이블과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상품 정보 테이블 동시에 참조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7372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84567" y="61926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49192"/>
          <a:stretch/>
        </p:blipFill>
        <p:spPr>
          <a:xfrm>
            <a:off x="248739" y="1702544"/>
            <a:ext cx="4239234" cy="106402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6098" y="1194749"/>
            <a:ext cx="3460102" cy="334300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CartServiceImpl.java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6098" y="1667941"/>
            <a:ext cx="3648167" cy="101115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51624" y="1974460"/>
            <a:ext cx="4754598" cy="3981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테이블에 추가하지 전에 동일한 상품 번호의 개수를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4" y="3348339"/>
            <a:ext cx="5289137" cy="124366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5864" y="3322377"/>
            <a:ext cx="5289137" cy="129569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6098" y="2852595"/>
            <a:ext cx="3298177" cy="330065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CartDAOImpl.java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6955" y="3623839"/>
            <a:ext cx="3509835" cy="47191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이미 장바구니에 추가된 상품인지 조회하고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장바구니에 추가</a:t>
            </a:r>
            <a:r>
              <a:rPr lang="en-US" altLang="ko-KR" sz="1400" b="1" dirty="0"/>
              <a:t>.</a:t>
            </a:r>
            <a:endParaRPr lang="en-US" altLang="ko-KR" sz="1400" b="1" dirty="0" smtClean="0"/>
          </a:p>
        </p:txBody>
      </p:sp>
      <p:pic>
        <p:nvPicPr>
          <p:cNvPr id="21" name="내용 개체 틀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13105" y="5077623"/>
            <a:ext cx="3199228" cy="1153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68" y="4948003"/>
            <a:ext cx="2078614" cy="14606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156" y="4561870"/>
            <a:ext cx="4724094" cy="19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7" y="1790224"/>
            <a:ext cx="4572881" cy="46022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000" y="1790224"/>
            <a:ext cx="4672878" cy="53411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84" y="3322644"/>
            <a:ext cx="5113423" cy="24371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31999" y="1318012"/>
            <a:ext cx="2282921" cy="4554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o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7013" y="2796867"/>
            <a:ext cx="2458954" cy="4840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t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iles_order.xml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000" y="2329033"/>
            <a:ext cx="4754598" cy="47840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/>
              <a:t>&lt;</a:t>
            </a:r>
            <a:r>
              <a:rPr lang="en-US" altLang="ko-KR" sz="1400" b="1" dirty="0" err="1" smtClean="0"/>
              <a:t>selectKey</a:t>
            </a:r>
            <a:r>
              <a:rPr lang="en-US" altLang="ko-KR" sz="1400" b="1" dirty="0" smtClean="0"/>
              <a:t>&gt; </a:t>
            </a:r>
            <a:r>
              <a:rPr lang="ko-KR" altLang="en-US" sz="1400" b="1" dirty="0" smtClean="0"/>
              <a:t>태그를 이용해 오라클의 시퀀스를 번호를 가져온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다음 가져온 다음 주문테이블의 각 레코드 구분 번호로 사용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5337013" y="3280938"/>
            <a:ext cx="5400763" cy="85721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6595" y="5915851"/>
            <a:ext cx="5294812" cy="8110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ko-KR" altLang="en-US" sz="1400" b="1" dirty="0" smtClean="0"/>
              <a:t>장바구니에서 </a:t>
            </a:r>
            <a:r>
              <a:rPr lang="ko-KR" altLang="en-US" sz="1400" b="1" dirty="0"/>
              <a:t>한 개의 상품을 주문할 경우 </a:t>
            </a:r>
            <a:r>
              <a:rPr lang="ko-KR" altLang="en-US" sz="1400" b="1" dirty="0" err="1"/>
              <a:t>주문페이지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표시</a:t>
            </a:r>
            <a:r>
              <a:rPr lang="en-US" altLang="ko-KR" sz="1400" b="1" dirty="0" smtClean="0"/>
              <a:t>.</a:t>
            </a:r>
          </a:p>
          <a:p>
            <a:pPr algn="r"/>
            <a:r>
              <a:rPr lang="ko-KR" altLang="en-US" sz="1400" b="1" dirty="0" smtClean="0"/>
              <a:t>장바구니에 </a:t>
            </a:r>
            <a:r>
              <a:rPr lang="ko-KR" altLang="en-US" sz="1400" b="1" dirty="0"/>
              <a:t>담긴 모든 상품을 주문할 경우 </a:t>
            </a:r>
            <a:r>
              <a:rPr lang="ko-KR" altLang="en-US" sz="1400" b="1" dirty="0" err="1"/>
              <a:t>주문페이지</a:t>
            </a:r>
            <a:r>
              <a:rPr lang="ko-KR" altLang="en-US" sz="1400" b="1" dirty="0"/>
              <a:t> 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pPr algn="r"/>
            <a:r>
              <a:rPr lang="ko-KR" altLang="en-US" sz="1400" b="1" dirty="0" smtClean="0"/>
              <a:t>주문 </a:t>
            </a:r>
            <a:r>
              <a:rPr lang="ko-KR" altLang="en-US" sz="1400" b="1" dirty="0"/>
              <a:t>결과 표시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endParaRPr lang="en-US" altLang="ko-KR" sz="1400" b="1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30416"/>
              </p:ext>
            </p:extLst>
          </p:nvPr>
        </p:nvGraphicFramePr>
        <p:xfrm>
          <a:off x="5286596" y="1340845"/>
          <a:ext cx="6575666" cy="9791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8399">
                  <a:extLst>
                    <a:ext uri="{9D8B030D-6E8A-4147-A177-3AD203B41FA5}">
                      <a16:colId xmlns:a16="http://schemas.microsoft.com/office/drawing/2014/main" val="17653326"/>
                    </a:ext>
                  </a:extLst>
                </a:gridCol>
                <a:gridCol w="1603081">
                  <a:extLst>
                    <a:ext uri="{9D8B030D-6E8A-4147-A177-3AD203B41FA5}">
                      <a16:colId xmlns:a16="http://schemas.microsoft.com/office/drawing/2014/main" val="1367175514"/>
                    </a:ext>
                  </a:extLst>
                </a:gridCol>
                <a:gridCol w="3664186">
                  <a:extLst>
                    <a:ext uri="{9D8B030D-6E8A-4147-A177-3AD203B41FA5}">
                      <a16:colId xmlns:a16="http://schemas.microsoft.com/office/drawing/2014/main" val="2911563034"/>
                    </a:ext>
                  </a:extLst>
                </a:gridCol>
              </a:tblGrid>
              <a:tr h="298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칼럼 이름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속성 이름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93470"/>
                  </a:ext>
                </a:extLst>
              </a:tr>
              <a:tr h="3371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order_seq_num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주문상품번호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주문자의 개별 주문 상품을 구분하는 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867230"/>
                  </a:ext>
                </a:extLst>
              </a:tr>
              <a:tr h="3371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order_id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주문자들의 주문을 구분하는 번호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8648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286595" y="1074656"/>
            <a:ext cx="5294812" cy="25200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주문번호는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주문상품의</a:t>
            </a:r>
            <a:r>
              <a:rPr lang="ko-KR" altLang="en-US" sz="1400" b="1" dirty="0" smtClean="0"/>
              <a:t> 개수와 관계없이 주문 당 한 개로 생성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  <a:p>
            <a:endParaRPr lang="en-US" altLang="ko-KR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5337013" y="4138157"/>
            <a:ext cx="5400763" cy="78433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37013" y="4922492"/>
            <a:ext cx="5400763" cy="78433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00" y="5781782"/>
            <a:ext cx="5826369" cy="5341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27" y="215182"/>
            <a:ext cx="5915073" cy="539162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제품 상세페이지에서 주문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11466010" y="6185620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altLang="ko-KR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1999" y="1012102"/>
            <a:ext cx="3140760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OrderController.java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2173104"/>
            <a:ext cx="5128253" cy="45476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2001" y="3018382"/>
            <a:ext cx="5054400" cy="161018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999" y="5436134"/>
            <a:ext cx="5054400" cy="112492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999" y="2780909"/>
            <a:ext cx="5035994" cy="2186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 여부에 따른 주문 페이지 처리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1999" y="4996208"/>
            <a:ext cx="5035994" cy="41968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브라우저에서 주문 정보를 받아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세션에 바인딩 후 </a:t>
            </a:r>
            <a:r>
              <a:rPr lang="ko-KR" altLang="en-US" sz="1400" b="1" dirty="0" err="1" smtClean="0"/>
              <a:t>주문창으로</a:t>
            </a:r>
            <a:r>
              <a:rPr lang="ko-KR" altLang="en-US" sz="1400" b="1" dirty="0" smtClean="0"/>
              <a:t> 전달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6102000" y="2243580"/>
            <a:ext cx="4126082" cy="299772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2000" y="5241304"/>
            <a:ext cx="4474849" cy="22624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에 </a:t>
            </a:r>
            <a:r>
              <a:rPr lang="ko-KR" altLang="en-US" sz="1400" b="1" dirty="0" err="1" smtClean="0"/>
              <a:t>수령자</a:t>
            </a:r>
            <a:r>
              <a:rPr lang="ko-KR" altLang="en-US" sz="1400" b="1" dirty="0" smtClean="0"/>
              <a:t> 정보를 설정한 후 다시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6095480" y="5467545"/>
            <a:ext cx="5802530" cy="13925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02000" y="5787392"/>
            <a:ext cx="5796010" cy="39822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02000" y="6202838"/>
            <a:ext cx="5219592" cy="41478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주문 완료 </a:t>
            </a:r>
            <a:r>
              <a:rPr lang="ko-KR" altLang="en-US" sz="1400" b="1" dirty="0" err="1" smtClean="0"/>
              <a:t>결과창에</a:t>
            </a:r>
            <a:r>
              <a:rPr lang="ko-KR" altLang="en-US" sz="1400" b="1" dirty="0" smtClean="0"/>
              <a:t> 주문자 정보를 표시하도록 전달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 완료 </a:t>
            </a:r>
            <a:r>
              <a:rPr lang="ko-KR" altLang="en-US" sz="1400" b="1" dirty="0" err="1" smtClean="0"/>
              <a:t>결과창에</a:t>
            </a:r>
            <a:r>
              <a:rPr lang="ko-KR" altLang="en-US" sz="1400" b="1" dirty="0" smtClean="0"/>
              <a:t> 상품 목록을 표시하도록 전달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833129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제품 상세페이지에서 주문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2" y="1827538"/>
            <a:ext cx="2070675" cy="19019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792" y="1711461"/>
            <a:ext cx="3065285" cy="47511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8329" y="1222929"/>
            <a:ext cx="3104492" cy="455494"/>
          </a:xfrm>
          <a:prstGeom prst="rect">
            <a:avLst/>
          </a:pr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tx1"/>
                </a:solidFill>
              </a:rPr>
              <a:t>o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rderGoodsForm.jsp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883" y="1832302"/>
            <a:ext cx="2428610" cy="189811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19792" y="1711450"/>
            <a:ext cx="3084329" cy="4751044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450" y="3879534"/>
            <a:ext cx="2454043" cy="7935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페이지가 표시되면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주문자의 휴대폰 번호와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유선 전화번호를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셀렉트</a:t>
            </a:r>
            <a:r>
              <a:rPr lang="ko-KR" altLang="en-US" sz="1400" b="1" dirty="0" smtClean="0"/>
              <a:t> 박스에 표시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61956" y="6058467"/>
            <a:ext cx="2202649" cy="62544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최종 결제하기 </a:t>
            </a:r>
            <a:r>
              <a:rPr lang="ko-KR" altLang="en-US" sz="1400" b="1" dirty="0" err="1" smtClean="0"/>
              <a:t>클릭시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주문창에서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입력한 </a:t>
            </a:r>
            <a:r>
              <a:rPr lang="ko-KR" altLang="en-US" sz="1400" b="1" dirty="0" err="1" smtClean="0"/>
              <a:t>수령자</a:t>
            </a:r>
            <a:r>
              <a:rPr lang="ko-KR" altLang="en-US" sz="1400" b="1" dirty="0" smtClean="0"/>
              <a:t> 정보를 설정하여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컨트롤러로 전송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153" y="457089"/>
            <a:ext cx="3338768" cy="31501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18421" y="439352"/>
            <a:ext cx="3497066" cy="3238625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68311" y="224571"/>
            <a:ext cx="3247175" cy="16812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미로그인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구매시도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06" y="2644566"/>
            <a:ext cx="2412303" cy="12735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888361" y="2576057"/>
            <a:ext cx="2583137" cy="134200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338305" y="2340425"/>
            <a:ext cx="1133193" cy="2356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008" y="4043116"/>
            <a:ext cx="2551550" cy="24691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237008" y="4043116"/>
            <a:ext cx="2551550" cy="2469126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206940" y="3800250"/>
            <a:ext cx="1133193" cy="2356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로그인 후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077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 상품 주문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41" y="1768789"/>
            <a:ext cx="5735848" cy="45364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08289" y="4428832"/>
            <a:ext cx="3799002" cy="1076422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3677" y="2552462"/>
            <a:ext cx="4493358" cy="53010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10705" y="5832000"/>
            <a:ext cx="3016577" cy="21058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705" y="6238995"/>
            <a:ext cx="4269365" cy="26066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선택한 상품만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저장한 후 세션에 바인딩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81461" y="4414075"/>
            <a:ext cx="2575151" cy="133094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전송된 상품 번호와 </a:t>
            </a:r>
            <a:r>
              <a:rPr lang="en-US" altLang="ko-KR" sz="1400" b="1" dirty="0" err="1" smtClean="0"/>
              <a:t>GoodsVO</a:t>
            </a:r>
            <a:r>
              <a:rPr lang="ko-KR" altLang="en-US" sz="1400" b="1" dirty="0" smtClean="0"/>
              <a:t>의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 번호가 같으면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주문하는 상품이므로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객체를 생성한 후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 정보를 </a:t>
            </a:r>
            <a:r>
              <a:rPr lang="en-US" altLang="ko-KR" sz="1400" b="1" dirty="0" err="1" smtClean="0"/>
              <a:t>OrderVO</a:t>
            </a:r>
            <a:r>
              <a:rPr lang="ko-KR" altLang="en-US" sz="1400" b="1" dirty="0" smtClean="0"/>
              <a:t>에 설정하고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다시 </a:t>
            </a:r>
            <a:r>
              <a:rPr lang="en-US" altLang="ko-KR" sz="1400" b="1" dirty="0" err="1" smtClean="0"/>
              <a:t>myOrderList</a:t>
            </a:r>
            <a:r>
              <a:rPr lang="ko-KR" altLang="en-US" sz="1400" b="1" dirty="0" smtClean="0"/>
              <a:t>에 저장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8991" y="1187190"/>
            <a:ext cx="5893378" cy="64561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2000" b="1" dirty="0" smtClean="0"/>
              <a:t>***</a:t>
            </a:r>
            <a:r>
              <a:rPr lang="ko-KR" altLang="en-US" sz="2000" b="1" dirty="0" smtClean="0"/>
              <a:t>주문 테이블은 상품 주문 정보를 저장하며</a:t>
            </a:r>
            <a:r>
              <a:rPr lang="en-US" altLang="ko-KR" sz="2000" b="1" dirty="0" smtClean="0"/>
              <a:t>,</a:t>
            </a:r>
          </a:p>
          <a:p>
            <a:r>
              <a:rPr lang="ko-KR" altLang="en-US" sz="2000" b="1" dirty="0" smtClean="0"/>
              <a:t>회원정보 테이블과 상품 정보 테이블을 동시에 참조</a:t>
            </a:r>
            <a:r>
              <a:rPr lang="en-US" altLang="ko-KR" sz="2000" b="1" dirty="0" smtClean="0"/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73541" y="1152000"/>
            <a:ext cx="3828142" cy="61678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tx1"/>
                </a:solidFill>
              </a:rPr>
              <a:t>OrderControllerImpl.java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0942" y="653144"/>
            <a:ext cx="11471058" cy="2819960"/>
          </a:xfrm>
        </p:spPr>
        <p:txBody>
          <a:bodyPr/>
          <a:lstStyle/>
          <a:p>
            <a:endParaRPr lang="en-US" altLang="ko-KR" sz="1900" b="1" dirty="0" smtClean="0"/>
          </a:p>
          <a:p>
            <a:r>
              <a:rPr lang="ko-KR" altLang="en-US" sz="1900" b="1" dirty="0" smtClean="0"/>
              <a:t>스프링</a:t>
            </a:r>
            <a:r>
              <a:rPr lang="en-US" altLang="ko-KR" sz="1900" b="1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/>
              <a:t>Plain Old Java Object </a:t>
            </a:r>
            <a:r>
              <a:rPr lang="ko-KR" altLang="en-US" dirty="0"/>
              <a:t>방식의 </a:t>
            </a:r>
            <a:r>
              <a:rPr lang="ko-KR" altLang="en-US" dirty="0" smtClean="0"/>
              <a:t>프레임워크</a:t>
            </a:r>
            <a:r>
              <a:rPr lang="en-US" altLang="ko-KR" dirty="0" smtClean="0"/>
              <a:t>. </a:t>
            </a:r>
            <a:r>
              <a:rPr lang="ko-KR" altLang="en-US" dirty="0"/>
              <a:t>일반적인 </a:t>
            </a:r>
            <a:r>
              <a:rPr lang="en-US" altLang="ko-KR" dirty="0"/>
              <a:t>J2EE </a:t>
            </a:r>
            <a:r>
              <a:rPr lang="ko-KR" altLang="en-US" dirty="0"/>
              <a:t>프레임워크에 비해 구현을 위해 특정한 인터페이스를 구현하거나 상속을 받을 필요가 없어 기존에 존재하는 라이브러리 등을 지원하기에 용이하고 객체가 </a:t>
            </a:r>
            <a:r>
              <a:rPr lang="ko-KR" altLang="en-US" dirty="0" smtClean="0"/>
              <a:t>가벼움</a:t>
            </a:r>
            <a:r>
              <a:rPr lang="en-US" altLang="ko-KR" dirty="0" smtClean="0"/>
              <a:t>.</a:t>
            </a:r>
            <a:endParaRPr lang="en-US" altLang="ko-KR" sz="1700" dirty="0"/>
          </a:p>
          <a:p>
            <a:r>
              <a:rPr lang="ko-KR" altLang="en-US" sz="1900" b="1" dirty="0" err="1" smtClean="0"/>
              <a:t>메이븐</a:t>
            </a:r>
            <a:r>
              <a:rPr lang="en-US" altLang="ko-KR" sz="1900" b="1" dirty="0" smtClean="0"/>
              <a:t>(</a:t>
            </a:r>
            <a:r>
              <a:rPr lang="ko-KR" altLang="ko-KR" sz="1900" b="1" dirty="0" smtClean="0"/>
              <a:t>오픈 소스 빌드 툴</a:t>
            </a:r>
            <a:r>
              <a:rPr lang="en-US" altLang="ko-KR" sz="1900" b="1" dirty="0" smtClean="0"/>
              <a:t>) </a:t>
            </a:r>
            <a:r>
              <a:rPr lang="en-US" altLang="ko-KR" sz="1700" b="1" dirty="0" smtClean="0"/>
              <a:t>:</a:t>
            </a:r>
            <a:r>
              <a:rPr lang="ko-KR" altLang="en-US" sz="1700" b="1" dirty="0" smtClean="0"/>
              <a:t> </a:t>
            </a:r>
            <a:r>
              <a:rPr lang="ko-KR" altLang="en-US" sz="1700" dirty="0" smtClean="0"/>
              <a:t>자동으로 </a:t>
            </a:r>
            <a:r>
              <a:rPr lang="ko-KR" altLang="en-US" sz="1700" dirty="0"/>
              <a:t>스프링 라이브러리 기능 </a:t>
            </a:r>
            <a:r>
              <a:rPr lang="ko-KR" altLang="en-US" sz="1700" dirty="0" smtClean="0"/>
              <a:t>관리</a:t>
            </a:r>
            <a:r>
              <a:rPr lang="en-US" altLang="ko-KR" sz="1700" dirty="0" smtClean="0"/>
              <a:t>. </a:t>
            </a:r>
            <a:endParaRPr lang="en-US" altLang="ko-KR" sz="1700" dirty="0"/>
          </a:p>
          <a:p>
            <a:pPr marL="0" indent="0">
              <a:buNone/>
            </a:pPr>
            <a:r>
              <a:rPr lang="en-US" altLang="ko-KR" sz="1700" dirty="0" smtClean="0"/>
              <a:t>    </a:t>
            </a:r>
            <a:r>
              <a:rPr lang="ko-KR" altLang="ko-KR" dirty="0"/>
              <a:t>서버 측</a:t>
            </a:r>
            <a:r>
              <a:rPr lang="en-US" altLang="ko-KR" dirty="0"/>
              <a:t> Deploy </a:t>
            </a:r>
            <a:r>
              <a:rPr lang="ko-KR" altLang="ko-KR" dirty="0"/>
              <a:t>자원을 관리할 수 있는 환경을 </a:t>
            </a:r>
            <a:r>
              <a:rPr lang="ko-KR" altLang="ko-KR" dirty="0" smtClean="0"/>
              <a:t>제공</a:t>
            </a:r>
            <a:r>
              <a:rPr lang="en-US" altLang="ko-KR" dirty="0" smtClean="0"/>
              <a:t>, </a:t>
            </a:r>
            <a:r>
              <a:rPr lang="ko-KR" altLang="ko-KR" dirty="0" smtClean="0"/>
              <a:t> </a:t>
            </a:r>
            <a:r>
              <a:rPr lang="ko-KR" altLang="ko-KR" dirty="0"/>
              <a:t>라이브러리 관리 기능도 </a:t>
            </a:r>
            <a:r>
              <a:rPr lang="ko-KR" altLang="ko-KR" dirty="0" smtClean="0"/>
              <a:t>내포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sz="1700" dirty="0"/>
          </a:p>
          <a:p>
            <a:pPr marL="0" indent="0">
              <a:buNone/>
            </a:pPr>
            <a:r>
              <a:rPr lang="en-US" altLang="ko-KR" sz="2000" b="1" dirty="0" smtClean="0"/>
              <a:t>&lt;</a:t>
            </a:r>
            <a:r>
              <a:rPr lang="ko-KR" altLang="en-US" sz="2000" b="1" dirty="0" err="1" smtClean="0"/>
              <a:t>메이븐</a:t>
            </a:r>
            <a:r>
              <a:rPr lang="ko-KR" altLang="en-US" sz="2000" b="1" dirty="0" smtClean="0"/>
              <a:t> 기반 웹 프로젝트 기본 디렉터리 구조</a:t>
            </a:r>
            <a:r>
              <a:rPr lang="en-US" altLang="ko-KR" sz="2000" b="1" dirty="0" smtClean="0"/>
              <a:t>.&gt;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스프링과 </a:t>
            </a:r>
            <a:r>
              <a:rPr lang="ko-KR" altLang="en-US" dirty="0" err="1" smtClean="0"/>
              <a:t>메이븐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3796" y="3538491"/>
            <a:ext cx="1658318" cy="25421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프로젝트 이름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79698" y="3792706"/>
            <a:ext cx="1076323" cy="328308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p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om.xml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82280" y="4229876"/>
            <a:ext cx="1076323" cy="24953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src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50575" y="4517233"/>
            <a:ext cx="1076323" cy="2740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main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0575" y="5530418"/>
            <a:ext cx="1076323" cy="2857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test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97943" y="4765424"/>
            <a:ext cx="1076323" cy="261701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java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97943" y="5221061"/>
            <a:ext cx="1076323" cy="24953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resource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7943" y="5965285"/>
            <a:ext cx="1076323" cy="308719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java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18179" y="6398771"/>
            <a:ext cx="1076323" cy="3107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resource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56494" y="4727613"/>
            <a:ext cx="2604552" cy="36318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com.bookshop.app.*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494" y="5900790"/>
            <a:ext cx="2604552" cy="3398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com.bookshop.app.*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372955" y="3792706"/>
            <a:ext cx="0" cy="6109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1"/>
          </p:cNvCxnSpPr>
          <p:nvPr/>
        </p:nvCxnSpPr>
        <p:spPr>
          <a:xfrm flipH="1">
            <a:off x="1375536" y="3956860"/>
            <a:ext cx="1004162" cy="45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1375535" y="4380628"/>
            <a:ext cx="1004163" cy="154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968347" y="4489666"/>
            <a:ext cx="1383" cy="11382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9" idx="1"/>
          </p:cNvCxnSpPr>
          <p:nvPr/>
        </p:nvCxnSpPr>
        <p:spPr>
          <a:xfrm flipH="1">
            <a:off x="2968347" y="4654260"/>
            <a:ext cx="782228" cy="227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2968347" y="5639991"/>
            <a:ext cx="779650" cy="1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5" idx="1"/>
            <a:endCxn id="11" idx="3"/>
          </p:cNvCxnSpPr>
          <p:nvPr/>
        </p:nvCxnSpPr>
        <p:spPr>
          <a:xfrm flipH="1" flipV="1">
            <a:off x="6774266" y="4896275"/>
            <a:ext cx="782228" cy="12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16" idx="1"/>
          </p:cNvCxnSpPr>
          <p:nvPr/>
        </p:nvCxnSpPr>
        <p:spPr>
          <a:xfrm flipH="1">
            <a:off x="6774266" y="6070701"/>
            <a:ext cx="782228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286955" y="5803240"/>
            <a:ext cx="1781" cy="783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14" idx="1"/>
          </p:cNvCxnSpPr>
          <p:nvPr/>
        </p:nvCxnSpPr>
        <p:spPr>
          <a:xfrm flipH="1">
            <a:off x="4286955" y="6554140"/>
            <a:ext cx="1431224" cy="33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4288736" y="6047454"/>
            <a:ext cx="1389782" cy="232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9" idx="2"/>
          </p:cNvCxnSpPr>
          <p:nvPr/>
        </p:nvCxnSpPr>
        <p:spPr>
          <a:xfrm>
            <a:off x="4288737" y="4791287"/>
            <a:ext cx="0" cy="5415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1" idx="1"/>
          </p:cNvCxnSpPr>
          <p:nvPr/>
        </p:nvCxnSpPr>
        <p:spPr>
          <a:xfrm flipH="1">
            <a:off x="4286955" y="4896275"/>
            <a:ext cx="1410988" cy="258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12" idx="1"/>
          </p:cNvCxnSpPr>
          <p:nvPr/>
        </p:nvCxnSpPr>
        <p:spPr>
          <a:xfrm flipH="1" flipV="1">
            <a:off x="4288736" y="5344478"/>
            <a:ext cx="1409207" cy="13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0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상품 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565031"/>
            <a:ext cx="4720292" cy="51698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2000" y="1152000"/>
            <a:ext cx="3647631" cy="4130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tx1"/>
                </a:solidFill>
              </a:rPr>
              <a:t>myCartList.jsp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4904" y="3356170"/>
            <a:ext cx="4347388" cy="137409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63876" y="3356171"/>
            <a:ext cx="2575151" cy="92568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여러 상품을 주문할 경우 하나의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상품에 대해 </a:t>
            </a:r>
            <a:r>
              <a:rPr lang="en-US" altLang="ko-KR" sz="1400" b="1" dirty="0" smtClean="0"/>
              <a:t>‘</a:t>
            </a:r>
            <a:r>
              <a:rPr lang="ko-KR" altLang="en-US" sz="1400" b="1" dirty="0" smtClean="0"/>
              <a:t>상품 번호</a:t>
            </a:r>
            <a:r>
              <a:rPr lang="en-US" altLang="ko-KR" sz="1400" b="1" dirty="0" smtClean="0"/>
              <a:t>:</a:t>
            </a:r>
            <a:r>
              <a:rPr lang="ko-KR" altLang="en-US" sz="1400" b="1" dirty="0" err="1" smtClean="0"/>
              <a:t>주문수량</a:t>
            </a:r>
            <a:r>
              <a:rPr lang="en-US" altLang="ko-KR" sz="1400" b="1" dirty="0" smtClean="0"/>
              <a:t>‘</a:t>
            </a:r>
          </a:p>
          <a:p>
            <a:r>
              <a:rPr lang="ko-KR" altLang="en-US" sz="1400" b="1" dirty="0" smtClean="0"/>
              <a:t>문자열을 만든 후 전체 상품 정보를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배열로 전송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04904" y="4870938"/>
            <a:ext cx="4347388" cy="64183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04904" y="2687955"/>
            <a:ext cx="4347388" cy="16075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04904" y="2838670"/>
            <a:ext cx="4347388" cy="16075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24995" y="4870938"/>
            <a:ext cx="3340936" cy="4659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하나만 주문할 경우 문자열로 전송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3876" y="2616886"/>
            <a:ext cx="3340936" cy="167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상품 주문 여부를 체크하는 체크박스 객체를 가져옴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3876" y="2867469"/>
            <a:ext cx="3340936" cy="167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err="1" smtClean="0"/>
              <a:t>주문용으로</a:t>
            </a:r>
            <a:r>
              <a:rPr lang="ko-KR" altLang="en-US" sz="1400" b="1" dirty="0" smtClean="0"/>
              <a:t> 선택한 총 상품 개수 가져옴</a:t>
            </a:r>
            <a:r>
              <a:rPr lang="en-US" altLang="ko-KR" sz="1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9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2-11-08 20-29-43-6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813" y="1238495"/>
            <a:ext cx="5591175" cy="467995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상품 주문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315" y="3043601"/>
            <a:ext cx="3647631" cy="71950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400" b="1" dirty="0" smtClean="0"/>
              <a:t>장바구니 페이지에서 주문할 상품을 선택한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주문 수량을 입력하고 주문하기를 클릭하면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주문확인 페이지에는 선택한 주문 상품만 표시</a:t>
            </a:r>
            <a:r>
              <a:rPr lang="en-US" altLang="ko-KR" sz="1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032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760" y="687180"/>
            <a:ext cx="11340000" cy="4680000"/>
          </a:xfrm>
        </p:spPr>
        <p:txBody>
          <a:bodyPr/>
          <a:lstStyle/>
          <a:p>
            <a:pPr marL="0" indent="0">
              <a:buNone/>
            </a:pPr>
            <a:endParaRPr lang="en-US" altLang="ko-KR" sz="1600" b="1" dirty="0" smtClean="0"/>
          </a:p>
          <a:p>
            <a:pPr marL="0" indent="0">
              <a:buNone/>
            </a:pPr>
            <a:endParaRPr lang="en-US" altLang="ko-KR" sz="1600" b="1" dirty="0"/>
          </a:p>
          <a:p>
            <a:r>
              <a:rPr lang="en-US" altLang="ko-KR" sz="1600" b="1" dirty="0" err="1" smtClean="0"/>
              <a:t>OkHttp</a:t>
            </a:r>
            <a:r>
              <a:rPr lang="en-US" altLang="ko-KR" sz="1600" b="1" dirty="0" smtClean="0"/>
              <a:t> : REST </a:t>
            </a:r>
            <a:r>
              <a:rPr lang="en-US" altLang="ko-KR" sz="1600" b="1" dirty="0"/>
              <a:t>API, HTTP </a:t>
            </a:r>
            <a:r>
              <a:rPr lang="ko-KR" altLang="en-US" sz="1600" b="1" dirty="0"/>
              <a:t>통신을 간편하게 구현할 수 있도록 다양한 기능을 제공해주는 </a:t>
            </a:r>
            <a:r>
              <a:rPr lang="en-US" altLang="ko-KR" sz="1600" b="1" dirty="0"/>
              <a:t>Java </a:t>
            </a:r>
            <a:r>
              <a:rPr lang="ko-KR" altLang="en-US" sz="1600" b="1" dirty="0" smtClean="0"/>
              <a:t>라이브러리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 err="1" smtClean="0"/>
              <a:t>jackson-databind</a:t>
            </a:r>
            <a:r>
              <a:rPr lang="en-US" altLang="ko-KR" sz="1600" b="1" dirty="0" smtClean="0"/>
              <a:t> : </a:t>
            </a:r>
            <a:r>
              <a:rPr lang="ko-KR" altLang="en-US" sz="1600" b="1" dirty="0"/>
              <a:t>일반 데이터 바인딩 </a:t>
            </a:r>
            <a:r>
              <a:rPr lang="ko-KR" altLang="en-US" sz="1600" b="1" dirty="0" smtClean="0"/>
              <a:t>기능</a:t>
            </a:r>
            <a:r>
              <a:rPr lang="en-US" altLang="ko-KR" sz="1600" b="1" dirty="0" smtClean="0"/>
              <a:t>.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스트리밍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에서 </a:t>
            </a:r>
            <a:r>
              <a:rPr lang="ko-KR" altLang="en-US" sz="1600" b="1" dirty="0" smtClean="0"/>
              <a:t>작동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수기 결제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0" y="2088870"/>
            <a:ext cx="4475770" cy="2069190"/>
          </a:xfrm>
          <a:prstGeom prst="rect">
            <a:avLst/>
          </a:prstGeom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8324645" y="2773679"/>
            <a:ext cx="2901581" cy="27745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schemeClr val="tx1"/>
                </a:solidFill>
              </a:rPr>
              <a:t>상세 페이지에서 바로 주문 페이지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schemeClr val="tx1"/>
                </a:solidFill>
              </a:rPr>
              <a:t>장바구니에서 주문 페이지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schemeClr val="tx1"/>
                </a:solidFill>
              </a:rPr>
              <a:t>상품 주문 결과 페이지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>
                <a:solidFill>
                  <a:schemeClr val="tx1"/>
                </a:solidFill>
              </a:rPr>
              <a:t>결제 실패 페이지 설정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카카오결제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페이지 설정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19" y="2484120"/>
            <a:ext cx="4087925" cy="33478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590723" y="2046692"/>
            <a:ext cx="3077277" cy="5822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</a:rPr>
              <a:t>tiles_order.xml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03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152000"/>
            <a:ext cx="4757568" cy="512669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8500" y="2657670"/>
            <a:ext cx="4394200" cy="1952430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                                   </a:t>
            </a:r>
            <a:r>
              <a:rPr lang="ko-KR" altLang="ko-KR" sz="1200" b="1" dirty="0" smtClean="0">
                <a:solidFill>
                  <a:schemeClr val="tx1"/>
                </a:solidFill>
              </a:rPr>
              <a:t>데이터를 </a:t>
            </a:r>
            <a:r>
              <a:rPr lang="ko-KR" altLang="ko-KR" sz="1200" b="1" dirty="0" err="1">
                <a:solidFill>
                  <a:schemeClr val="tx1"/>
                </a:solidFill>
              </a:rPr>
              <a:t>파싱해</a:t>
            </a:r>
            <a:r>
              <a:rPr lang="ko-KR" altLang="ko-KR" sz="1200" b="1" dirty="0">
                <a:solidFill>
                  <a:schemeClr val="tx1"/>
                </a:solidFill>
              </a:rPr>
              <a:t> 결과값을 </a:t>
            </a:r>
            <a:r>
              <a:rPr lang="en-US" altLang="ko-KR" sz="1200" b="1" dirty="0">
                <a:solidFill>
                  <a:schemeClr val="tx1"/>
                </a:solidFill>
              </a:rPr>
              <a:t>map</a:t>
            </a:r>
            <a:r>
              <a:rPr lang="ko-KR" altLang="ko-KR" sz="1200" b="1" dirty="0">
                <a:solidFill>
                  <a:schemeClr val="tx1"/>
                </a:solidFill>
              </a:rPr>
              <a:t>형태로 저장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2000" y="1183846"/>
            <a:ext cx="3077277" cy="5822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chemeClr val="tx1"/>
                </a:solidFill>
              </a:rPr>
              <a:t>ApiService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00" y="1152000"/>
            <a:ext cx="6532807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59200" y="1152000"/>
            <a:ext cx="3077277" cy="6140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err="1">
                <a:solidFill>
                  <a:schemeClr val="tx1"/>
                </a:solidFill>
              </a:rPr>
              <a:t>TestController</a:t>
            </a:r>
            <a:r>
              <a:rPr lang="en-US" altLang="ko-KR" b="1" dirty="0" smtClean="0">
                <a:solidFill>
                  <a:schemeClr val="tx1"/>
                </a:solidFill>
              </a:rPr>
              <a:t> 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83347" y="3362178"/>
            <a:ext cx="6208659" cy="15896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50" b="1" dirty="0" err="1" smtClean="0">
                <a:solidFill>
                  <a:schemeClr val="tx1"/>
                </a:solidFill>
              </a:rPr>
              <a:t>파라미터로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 사용할 맵 작성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.</a:t>
            </a:r>
            <a:endParaRPr lang="en-US" altLang="ko-KR" sz="1250" b="1" dirty="0">
              <a:solidFill>
                <a:schemeClr val="tx1"/>
              </a:solidFill>
            </a:endParaRPr>
          </a:p>
          <a:p>
            <a:pPr algn="r"/>
            <a:r>
              <a:rPr lang="en-US" altLang="ko-KR" sz="1250" b="1" dirty="0" smtClean="0">
                <a:solidFill>
                  <a:schemeClr val="tx1"/>
                </a:solidFill>
              </a:rPr>
              <a:t>	</a:t>
            </a:r>
            <a:r>
              <a:rPr lang="en-US" altLang="ko-KR" sz="1250" b="1" dirty="0" err="1" smtClean="0">
                <a:solidFill>
                  <a:schemeClr val="tx1"/>
                </a:solidFill>
              </a:rPr>
              <a:t>ApiService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를</a:t>
            </a:r>
            <a:r>
              <a:rPr lang="en-US" altLang="ko-KR" sz="1250" b="1" dirty="0">
                <a:solidFill>
                  <a:schemeClr val="tx1"/>
                </a:solidFill>
              </a:rPr>
              <a:t> 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@</a:t>
            </a:r>
            <a:r>
              <a:rPr lang="en-US" altLang="ko-KR" sz="1250" b="1" dirty="0" err="1" smtClean="0">
                <a:solidFill>
                  <a:schemeClr val="tx1"/>
                </a:solidFill>
              </a:rPr>
              <a:t>Autowired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로 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TestController.java 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에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50" b="1" dirty="0" smtClean="0">
                <a:solidFill>
                  <a:schemeClr val="tx1"/>
                </a:solidFill>
              </a:rPr>
              <a:t>주입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. </a:t>
            </a:r>
          </a:p>
          <a:p>
            <a:pPr algn="r"/>
            <a:r>
              <a:rPr lang="en-US" altLang="ko-KR" sz="1250" b="1" dirty="0" err="1">
                <a:solidFill>
                  <a:schemeClr val="tx1"/>
                </a:solidFill>
              </a:rPr>
              <a:t>signaturer</a:t>
            </a:r>
            <a:r>
              <a:rPr lang="ko-KR" altLang="ko-KR" sz="1250" b="1" dirty="0">
                <a:solidFill>
                  <a:schemeClr val="tx1"/>
                </a:solidFill>
              </a:rPr>
              <a:t>값은 </a:t>
            </a:r>
            <a:r>
              <a:rPr lang="ko-KR" altLang="ko-KR" sz="1250" b="1" dirty="0" err="1">
                <a:solidFill>
                  <a:schemeClr val="tx1"/>
                </a:solidFill>
              </a:rPr>
              <a:t>해시맵</a:t>
            </a:r>
            <a:r>
              <a:rPr lang="ko-KR" altLang="ko-KR" sz="1250" b="1" dirty="0">
                <a:solidFill>
                  <a:schemeClr val="tx1"/>
                </a:solidFill>
              </a:rPr>
              <a:t> 형태로 </a:t>
            </a:r>
            <a:r>
              <a:rPr lang="en-US" altLang="ko-KR" sz="1250" b="1" dirty="0" err="1">
                <a:solidFill>
                  <a:schemeClr val="tx1"/>
                </a:solidFill>
              </a:rPr>
              <a:t>resultMap</a:t>
            </a:r>
            <a:r>
              <a:rPr lang="ko-KR" altLang="ko-KR" sz="1250" b="1" dirty="0">
                <a:solidFill>
                  <a:schemeClr val="tx1"/>
                </a:solidFill>
              </a:rPr>
              <a:t>에 저장되어 반환하도록 </a:t>
            </a:r>
            <a:r>
              <a:rPr lang="ko-KR" altLang="ko-KR" sz="1250" b="1" dirty="0" smtClean="0">
                <a:solidFill>
                  <a:schemeClr val="tx1"/>
                </a:solidFill>
              </a:rPr>
              <a:t>작성</a:t>
            </a:r>
            <a:r>
              <a:rPr lang="en-US" altLang="ko-KR" sz="1250" b="1" dirty="0" smtClean="0">
                <a:solidFill>
                  <a:schemeClr val="tx1"/>
                </a:solidFill>
              </a:rPr>
              <a:t>.</a:t>
            </a:r>
          </a:p>
          <a:p>
            <a:pPr algn="r"/>
            <a:endParaRPr lang="en-US" altLang="ko-KR" sz="1250" b="1" dirty="0">
              <a:solidFill>
                <a:schemeClr val="tx1"/>
              </a:solidFill>
            </a:endParaRPr>
          </a:p>
          <a:p>
            <a:pPr algn="r"/>
            <a:endParaRPr lang="en-US" altLang="ko-KR" sz="1250" b="1" dirty="0" smtClean="0">
              <a:solidFill>
                <a:schemeClr val="tx1"/>
              </a:solidFill>
            </a:endParaRPr>
          </a:p>
          <a:p>
            <a:pPr algn="r"/>
            <a:endParaRPr lang="en-US" altLang="ko-KR" sz="1250" b="1" dirty="0">
              <a:solidFill>
                <a:schemeClr val="tx1"/>
              </a:solidFill>
            </a:endParaRPr>
          </a:p>
          <a:p>
            <a:pPr algn="r"/>
            <a:endParaRPr lang="en-US" altLang="ko-KR" sz="1250" b="1" dirty="0" smtClean="0">
              <a:solidFill>
                <a:schemeClr val="tx1"/>
              </a:solidFill>
            </a:endParaRPr>
          </a:p>
          <a:p>
            <a:pPr algn="r"/>
            <a:endParaRPr lang="en-US" altLang="ko-KR" sz="12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5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000" y="1623060"/>
            <a:ext cx="3541212" cy="282701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32351"/>
          <a:stretch/>
        </p:blipFill>
        <p:spPr>
          <a:xfrm>
            <a:off x="432000" y="4554241"/>
            <a:ext cx="3541212" cy="20421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675" y="4663202"/>
            <a:ext cx="3035100" cy="193319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</a:rPr>
              <a:t>결제정보 체크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8986" y="2556841"/>
            <a:ext cx="2080782" cy="95275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r>
              <a:rPr lang="en-US" altLang="ko-KR" sz="800" b="1" dirty="0" smtClean="0">
                <a:solidFill>
                  <a:schemeClr val="tx1"/>
                </a:solidFill>
              </a:rPr>
              <a:t>	      </a:t>
            </a: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                           </a:t>
            </a:r>
            <a:r>
              <a:rPr lang="ko-KR" altLang="en-US" sz="800" b="1" dirty="0" err="1" smtClean="0">
                <a:solidFill>
                  <a:schemeClr val="tx1"/>
                </a:solidFill>
              </a:rPr>
              <a:t>카카오페이</a:t>
            </a:r>
            <a:r>
              <a:rPr lang="ko-KR" altLang="en-US" sz="800" b="1" dirty="0" smtClean="0">
                <a:solidFill>
                  <a:schemeClr val="tx1"/>
                </a:solidFill>
              </a:rPr>
              <a:t> </a:t>
            </a:r>
            <a:r>
              <a:rPr lang="en-US" altLang="ko-KR" sz="800" b="1" dirty="0" smtClean="0">
                <a:solidFill>
                  <a:schemeClr val="tx1"/>
                </a:solidFill>
              </a:rPr>
              <a:t>ajax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동기식 처리</a:t>
            </a:r>
            <a:r>
              <a:rPr lang="en-US" altLang="ko-KR" sz="800" b="1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800" b="1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1999" y="1076325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solidFill>
                  <a:schemeClr val="tx1"/>
                </a:solidFill>
              </a:rPr>
              <a:t>orderGoodsForm.jsp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1" name="bandicam 2022-11-09 10-46-02-7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3169" y="1791913"/>
            <a:ext cx="3728301" cy="37834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139" y="3185186"/>
            <a:ext cx="2251124" cy="27362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6691" y="648000"/>
            <a:ext cx="3805678" cy="12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7" y="1519812"/>
            <a:ext cx="4677031" cy="11758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1999" y="1076325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tx1"/>
                </a:solidFill>
              </a:rPr>
              <a:t>mypage.xml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5350957"/>
            <a:ext cx="7681913" cy="123569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1999" y="5379640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solidFill>
                  <a:schemeClr val="tx1"/>
                </a:solidFill>
              </a:rPr>
              <a:t>myPageMain.jsp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1536" y="2140542"/>
            <a:ext cx="3322836" cy="2095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ko-KR" sz="1200" b="1" dirty="0"/>
              <a:t>회원이 주문한 상품 목록을 표시하는 </a:t>
            </a:r>
            <a:r>
              <a:rPr lang="en-US" altLang="ko-KR" sz="1200" b="1" dirty="0" err="1"/>
              <a:t>sql</a:t>
            </a:r>
            <a:r>
              <a:rPr lang="ko-KR" altLang="ko-KR" sz="1200" b="1" dirty="0" smtClean="0"/>
              <a:t>문</a:t>
            </a:r>
            <a:r>
              <a:rPr lang="en-US" altLang="ko-KR" sz="1200" b="1" dirty="0" smtClean="0"/>
              <a:t> </a:t>
            </a:r>
            <a:r>
              <a:rPr lang="ko-KR" altLang="ko-KR" sz="1200" b="1" dirty="0" smtClean="0"/>
              <a:t>작성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1779" y="6256164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forEach</a:t>
            </a:r>
            <a:r>
              <a:rPr lang="en-US" altLang="ko-KR" sz="1200" b="1" dirty="0" smtClean="0"/>
              <a:t>&gt; </a:t>
            </a:r>
            <a:r>
              <a:rPr lang="ko-KR" altLang="en-US" sz="1200" b="1" dirty="0" smtClean="0"/>
              <a:t>태그 이용해 주문 당 해당 상품명을 한꺼번에 표시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7" y="2704548"/>
            <a:ext cx="5657665" cy="26750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1999" y="2571964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tx1"/>
                </a:solidFill>
              </a:rPr>
              <a:t>MyPageControllerImpl.java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5618" y="390264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85617" y="4234148"/>
            <a:ext cx="3824507" cy="4514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8896" y="4711977"/>
            <a:ext cx="3824507" cy="15084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85616" y="4867586"/>
            <a:ext cx="3824507" cy="15084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10123" y="4288468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회원 </a:t>
            </a:r>
            <a:r>
              <a:rPr lang="en-US" altLang="ko-KR" sz="1200" b="1" dirty="0" smtClean="0"/>
              <a:t>ID</a:t>
            </a:r>
            <a:r>
              <a:rPr lang="ko-KR" altLang="en-US" sz="1200" b="1" dirty="0" smtClean="0"/>
              <a:t>를 이용해 주문 상품 조회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70150" y="4701675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</a:t>
            </a:r>
            <a:r>
              <a:rPr lang="ko-KR" altLang="en-US" sz="1200" b="1" dirty="0" err="1" smtClean="0"/>
              <a:t>취소시</a:t>
            </a:r>
            <a:r>
              <a:rPr lang="ko-KR" altLang="en-US" sz="1200" b="1" dirty="0" smtClean="0"/>
              <a:t> 결과 메시지 </a:t>
            </a:r>
            <a:r>
              <a:rPr lang="en-US" altLang="ko-KR" sz="1200" b="1" dirty="0" smtClean="0"/>
              <a:t>JSP </a:t>
            </a:r>
            <a:r>
              <a:rPr lang="ko-KR" altLang="en-US" sz="1200" b="1" dirty="0" smtClean="0"/>
              <a:t>전달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70150" y="4907469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상품 목록을 </a:t>
            </a:r>
            <a:r>
              <a:rPr lang="en-US" altLang="ko-KR" sz="1200" b="1" dirty="0" smtClean="0"/>
              <a:t>JSP </a:t>
            </a:r>
            <a:r>
              <a:rPr lang="ko-KR" altLang="en-US" sz="1200" b="1" dirty="0" smtClean="0"/>
              <a:t>전달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687" y="1152000"/>
            <a:ext cx="5521313" cy="255369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50686" y="1755039"/>
            <a:ext cx="5521313" cy="451449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07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0439"/>
              </p:ext>
            </p:extLst>
          </p:nvPr>
        </p:nvGraphicFramePr>
        <p:xfrm>
          <a:off x="679650" y="1379015"/>
          <a:ext cx="3463726" cy="20004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31863">
                  <a:extLst>
                    <a:ext uri="{9D8B030D-6E8A-4147-A177-3AD203B41FA5}">
                      <a16:colId xmlns:a16="http://schemas.microsoft.com/office/drawing/2014/main" val="990517504"/>
                    </a:ext>
                  </a:extLst>
                </a:gridCol>
                <a:gridCol w="1731863">
                  <a:extLst>
                    <a:ext uri="{9D8B030D-6E8A-4147-A177-3AD203B41FA5}">
                      <a16:colId xmlns:a16="http://schemas.microsoft.com/office/drawing/2014/main" val="1740619312"/>
                    </a:ext>
                  </a:extLst>
                </a:gridCol>
              </a:tblGrid>
              <a:tr h="3287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배송 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68341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delivery_prepared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배송 준비 중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901864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delivering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배송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중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629299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finished_delivering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배송 완료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20985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cencel_order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/>
                        <a:t>주문 취소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19184"/>
                  </a:ext>
                </a:extLst>
              </a:tr>
              <a:tr h="32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returning_goods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반품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65619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기능</a:t>
            </a:r>
            <a:r>
              <a:rPr lang="en-US" altLang="ko-KR" dirty="0"/>
              <a:t> – </a:t>
            </a:r>
            <a:r>
              <a:rPr lang="ko-KR" altLang="en-US" dirty="0"/>
              <a:t>주문 관리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93" y="1284555"/>
            <a:ext cx="5799926" cy="42862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70651" y="1833348"/>
            <a:ext cx="5683049" cy="2348127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70651" y="4306574"/>
            <a:ext cx="3824507" cy="126423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70651" y="1389860"/>
            <a:ext cx="2949375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latinLnBrk="1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tx1"/>
                </a:solidFill>
              </a:rPr>
              <a:t>admin_order.xml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5554" y="3839122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상품 목록 표시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2178" y="5065098"/>
            <a:ext cx="3975696" cy="171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상품의 배송 상태 수정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280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기능</a:t>
            </a:r>
            <a:r>
              <a:rPr lang="en-US" altLang="ko-KR" dirty="0"/>
              <a:t> – </a:t>
            </a:r>
            <a:r>
              <a:rPr lang="ko-KR" altLang="en-US" dirty="0"/>
              <a:t>주문 관리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6" y="1675875"/>
            <a:ext cx="6673649" cy="486848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9175" y="1232387"/>
            <a:ext cx="4006650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latinLnBrk="1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tx1"/>
                </a:solidFill>
              </a:rPr>
              <a:t>AdminOrderControllerImpl.java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47117" y="3485127"/>
            <a:ext cx="2497416" cy="169683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06679" y="3722006"/>
            <a:ext cx="2771641" cy="1450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243" y="3216005"/>
            <a:ext cx="2543425" cy="179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200" b="1" dirty="0" smtClean="0"/>
              <a:t>Ajax</a:t>
            </a:r>
            <a:r>
              <a:rPr lang="ko-KR" altLang="en-US" sz="1200" b="1" dirty="0" smtClean="0"/>
              <a:t>로 전달받은 배송 상태를 </a:t>
            </a:r>
            <a:r>
              <a:rPr lang="en-US" altLang="ko-KR" sz="1200" b="1" dirty="0" smtClean="0"/>
              <a:t>Map</a:t>
            </a:r>
            <a:r>
              <a:rPr lang="ko-KR" altLang="en-US" sz="1200" b="1" dirty="0" smtClean="0"/>
              <a:t>에 저장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0909" y="3765235"/>
            <a:ext cx="2543425" cy="179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배송 상태 변경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2157" y="5138062"/>
            <a:ext cx="4664173" cy="14507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2157" y="4919017"/>
            <a:ext cx="2543425" cy="179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주문 상품의 상세 정보 조회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00" y="4533500"/>
            <a:ext cx="5772994" cy="72409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기능</a:t>
            </a:r>
            <a:r>
              <a:rPr lang="en-US" altLang="ko-KR" dirty="0"/>
              <a:t> – </a:t>
            </a:r>
            <a:r>
              <a:rPr lang="ko-KR" altLang="en-US" dirty="0"/>
              <a:t>주문 관리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381125"/>
            <a:ext cx="4382044" cy="2635250"/>
          </a:xfrm>
          <a:prstGeom prst="rect">
            <a:avLst/>
          </a:prstGeom>
        </p:spPr>
      </p:pic>
      <p:sp>
        <p:nvSpPr>
          <p:cNvPr id="8" name="순서도: 천공 테이프 7"/>
          <p:cNvSpPr/>
          <p:nvPr/>
        </p:nvSpPr>
        <p:spPr>
          <a:xfrm>
            <a:off x="432000" y="3009900"/>
            <a:ext cx="4382044" cy="174307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35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35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4229" y="1791873"/>
            <a:ext cx="2484271" cy="275051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8497" y="1847117"/>
            <a:ext cx="2543425" cy="5404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함수로 전달받은 </a:t>
            </a:r>
            <a:r>
              <a:rPr lang="ko-KR" altLang="en-US" sz="1200" b="1" dirty="0" err="1" smtClean="0"/>
              <a:t>셀렉트</a:t>
            </a:r>
            <a:r>
              <a:rPr lang="ko-KR" altLang="en-US" sz="1200" b="1" dirty="0" smtClean="0"/>
              <a:t> 박스에서 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선택한 옵션의 인덱스로 선택한 배송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상태 값 가져옴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2000" y="1248054"/>
            <a:ext cx="4006650" cy="4434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latinLnBrk="1">
              <a:buFont typeface="Wingdings" panose="05000000000000000000" pitchFamily="2" charset="2"/>
              <a:buChar char="ü"/>
            </a:pPr>
            <a:r>
              <a:rPr lang="en-US" altLang="ko-KR" b="1" dirty="0" err="1" smtClean="0">
                <a:solidFill>
                  <a:schemeClr val="tx1"/>
                </a:solidFill>
              </a:rPr>
              <a:t>adminOrderMain.jsp</a:t>
            </a:r>
            <a:endParaRPr lang="ko-KR" altLang="ko-KR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56364" y="4752976"/>
            <a:ext cx="3458686" cy="270608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56364" y="5126770"/>
            <a:ext cx="3992086" cy="2485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ko-KR" altLang="en-US" sz="1200" b="1" dirty="0" smtClean="0"/>
              <a:t>배송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수정을 클릭하면 선택한 </a:t>
            </a:r>
            <a:r>
              <a:rPr lang="ko-KR" altLang="en-US" sz="1200" b="1" dirty="0" err="1" smtClean="0"/>
              <a:t>셀렉트</a:t>
            </a:r>
            <a:r>
              <a:rPr lang="ko-KR" altLang="en-US" sz="1200" b="1" dirty="0" smtClean="0"/>
              <a:t> 박스 </a:t>
            </a:r>
            <a:r>
              <a:rPr lang="en-US" altLang="ko-KR" sz="1200" b="1" dirty="0" smtClean="0"/>
              <a:t>id</a:t>
            </a:r>
            <a:r>
              <a:rPr lang="ko-KR" altLang="en-US" sz="1200" b="1" dirty="0" smtClean="0"/>
              <a:t>를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함수로 전달</a:t>
            </a:r>
            <a:r>
              <a:rPr lang="en-US" altLang="ko-KR" sz="1200" b="1" dirty="0" smtClean="0"/>
              <a:t>.</a:t>
            </a:r>
            <a:endParaRPr lang="ko-KR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b="14123"/>
          <a:stretch/>
        </p:blipFill>
        <p:spPr>
          <a:xfrm>
            <a:off x="7325147" y="332641"/>
            <a:ext cx="3130570" cy="22743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47" y="2779573"/>
            <a:ext cx="3350622" cy="24780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147" y="5257593"/>
            <a:ext cx="3350622" cy="139518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8514683" y="5257593"/>
            <a:ext cx="485775" cy="55534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8461628" y="2606954"/>
            <a:ext cx="485775" cy="55534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582149" y="1243255"/>
            <a:ext cx="952501" cy="1463057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723268" y="3801971"/>
            <a:ext cx="952501" cy="1463057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93971" y="5833570"/>
            <a:ext cx="528855" cy="907711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스프링 </a:t>
            </a:r>
            <a:r>
              <a:rPr lang="en-US" altLang="ko-KR" dirty="0" smtClean="0"/>
              <a:t>MVC </a:t>
            </a:r>
            <a:r>
              <a:rPr lang="ko-KR" altLang="en-US" dirty="0" smtClean="0"/>
              <a:t>패턴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https://chanhuiseok.github.io/posts/spring-3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smtClean="0"/>
              <a:t>스프링 컨테이너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https://jypthemiracle.medium.com/servletcontainer%EC%99%80-springcontainer%EB%8A%94-%EB%AC%B4%EC%97%87%EC%9D%B4-%</a:t>
            </a:r>
            <a:r>
              <a:rPr lang="en-US" altLang="ko-KR" dirty="0" smtClean="0">
                <a:hlinkClick r:id="rId3"/>
              </a:rPr>
              <a:t>EB%8B%A4%EB%A5%B8%EA%B0%80-626d27a80fe5</a:t>
            </a:r>
            <a:endParaRPr lang="en-US" altLang="ko-KR" dirty="0" smtClean="0"/>
          </a:p>
          <a:p>
            <a:r>
              <a:rPr lang="en-US" altLang="ko-KR" dirty="0" smtClean="0"/>
              <a:t>Servlet, Servlet Container, Spring MVC </a:t>
            </a:r>
            <a:r>
              <a:rPr lang="ko-KR" altLang="en-US" dirty="0" smtClean="0"/>
              <a:t>정리</a:t>
            </a:r>
            <a:endParaRPr lang="en-US" altLang="ko-KR" dirty="0" smtClean="0"/>
          </a:p>
          <a:p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smtClean="0">
                <a:hlinkClick r:id="rId4"/>
              </a:rPr>
              <a:t>steady-coding.tistory.com/599</a:t>
            </a:r>
            <a:endParaRPr lang="en-US" altLang="ko-KR" dirty="0" smtClean="0"/>
          </a:p>
          <a:p>
            <a:r>
              <a:rPr lang="en-US" altLang="ko-KR" dirty="0" err="1" smtClean="0"/>
              <a:t>IoC</a:t>
            </a:r>
            <a:r>
              <a:rPr lang="en-US" altLang="ko-KR" dirty="0" smtClean="0"/>
              <a:t>, DI, AOP</a:t>
            </a:r>
          </a:p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do5do.tistory.com/5</a:t>
            </a:r>
            <a:endParaRPr lang="en-US" altLang="ko-KR" dirty="0" smtClean="0"/>
          </a:p>
          <a:p>
            <a:endParaRPr lang="ko-KR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0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864001"/>
            <a:ext cx="11340000" cy="4389318"/>
          </a:xfrm>
        </p:spPr>
        <p:txBody>
          <a:bodyPr/>
          <a:lstStyle/>
          <a:p>
            <a:r>
              <a:rPr lang="en-US" altLang="ko-KR" sz="2400" b="1" dirty="0" smtClean="0"/>
              <a:t>Apache </a:t>
            </a:r>
            <a:endParaRPr lang="en-US" altLang="ko-KR" sz="2400" b="1" dirty="0"/>
          </a:p>
          <a:p>
            <a:r>
              <a:rPr lang="en-US" altLang="ko-KR" sz="2000" b="1" dirty="0" smtClean="0"/>
              <a:t> </a:t>
            </a:r>
            <a:r>
              <a:rPr lang="ko-KR" altLang="en-US" dirty="0"/>
              <a:t>정적인 </a:t>
            </a:r>
            <a:r>
              <a:rPr lang="ko-KR" altLang="en-US" dirty="0" smtClean="0"/>
              <a:t>파일</a:t>
            </a:r>
            <a:r>
              <a:rPr lang="en-US" altLang="ko-KR" dirty="0"/>
              <a:t>(</a:t>
            </a:r>
            <a:r>
              <a:rPr lang="en-US" altLang="ko-KR" dirty="0" err="1"/>
              <a:t>Javascript</a:t>
            </a:r>
            <a:r>
              <a:rPr lang="en-US" altLang="ko-KR" dirty="0"/>
              <a:t>, CSS, </a:t>
            </a:r>
            <a:r>
              <a:rPr lang="en-US" altLang="ko-KR" dirty="0" smtClean="0"/>
              <a:t>Image)</a:t>
            </a:r>
            <a:r>
              <a:rPr lang="ko-KR" altLang="en-US" dirty="0" smtClean="0"/>
              <a:t> </a:t>
            </a:r>
            <a:r>
              <a:rPr lang="ko-KR" altLang="en-US" dirty="0"/>
              <a:t>처리해주는 웹 서버 </a:t>
            </a:r>
            <a:r>
              <a:rPr lang="en-US" altLang="ko-KR" dirty="0" smtClean="0"/>
              <a:t>(80 </a:t>
            </a:r>
            <a:r>
              <a:rPr lang="ko-KR" altLang="en-US" dirty="0"/>
              <a:t>포트</a:t>
            </a:r>
            <a:r>
              <a:rPr lang="en-US" altLang="ko-KR" dirty="0" smtClean="0"/>
              <a:t>).</a:t>
            </a:r>
          </a:p>
          <a:p>
            <a:endParaRPr lang="en-US" altLang="ko-KR" dirty="0" smtClean="0"/>
          </a:p>
          <a:p>
            <a:r>
              <a:rPr lang="ko-KR" altLang="en-US" sz="2400" b="1" dirty="0" err="1" smtClean="0"/>
              <a:t>톰캣</a:t>
            </a:r>
            <a:r>
              <a:rPr lang="ko-KR" altLang="en-US" sz="2400" b="1" dirty="0" smtClean="0"/>
              <a:t> </a:t>
            </a:r>
            <a:r>
              <a:rPr lang="en-US" altLang="ko-KR" sz="2400" b="1" dirty="0"/>
              <a:t>WAS(web application server</a:t>
            </a:r>
            <a:r>
              <a:rPr lang="en-US" altLang="ko-KR" sz="2400" b="1" dirty="0" smtClean="0"/>
              <a:t>)</a:t>
            </a:r>
          </a:p>
          <a:p>
            <a:r>
              <a:rPr lang="en-US" altLang="ko-KR" dirty="0"/>
              <a:t>WAS(web application server</a:t>
            </a:r>
            <a:r>
              <a:rPr lang="en-US" altLang="ko-KR" dirty="0" smtClean="0"/>
              <a:t>) </a:t>
            </a:r>
            <a:r>
              <a:rPr lang="en-US" altLang="ko-KR" b="1" dirty="0" smtClean="0"/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웹 </a:t>
            </a:r>
            <a:r>
              <a:rPr lang="ko-KR" altLang="en-US" dirty="0">
                <a:solidFill>
                  <a:schemeClr val="tx1"/>
                </a:solidFill>
              </a:rPr>
              <a:t>컨테이너</a:t>
            </a:r>
            <a:r>
              <a:rPr lang="en-US" altLang="ko-KR" dirty="0">
                <a:solidFill>
                  <a:schemeClr val="tx1"/>
                </a:solidFill>
              </a:rPr>
              <a:t>(Web Container) = </a:t>
            </a:r>
            <a:r>
              <a:rPr lang="ko-KR" altLang="en-US" dirty="0" err="1">
                <a:solidFill>
                  <a:schemeClr val="tx1"/>
                </a:solidFill>
              </a:rPr>
              <a:t>서블릿</a:t>
            </a:r>
            <a:r>
              <a:rPr lang="ko-KR" altLang="en-US" dirty="0">
                <a:solidFill>
                  <a:schemeClr val="tx1"/>
                </a:solidFill>
              </a:rPr>
              <a:t> 컨테이너</a:t>
            </a:r>
            <a:r>
              <a:rPr lang="en-US" altLang="ko-KR" dirty="0">
                <a:solidFill>
                  <a:schemeClr val="tx1"/>
                </a:solidFill>
              </a:rPr>
              <a:t>(Servlet Container</a:t>
            </a:r>
            <a:r>
              <a:rPr lang="en-US" altLang="ko-KR" dirty="0" smtClean="0">
                <a:solidFill>
                  <a:schemeClr val="tx1"/>
                </a:solidFill>
              </a:rPr>
              <a:t>).</a:t>
            </a: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서블릿은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main()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메소드로</a:t>
            </a:r>
            <a:r>
              <a:rPr lang="ko-KR" altLang="en-US" dirty="0" smtClean="0">
                <a:solidFill>
                  <a:schemeClr val="tx1"/>
                </a:solidFill>
              </a:rPr>
              <a:t> 직접 호출되지 않고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웹 컨테이너</a:t>
            </a:r>
            <a:r>
              <a:rPr lang="en-US" altLang="ko-KR" dirty="0" smtClean="0">
                <a:solidFill>
                  <a:schemeClr val="tx1"/>
                </a:solidFill>
              </a:rPr>
              <a:t>(Servlet Container)</a:t>
            </a:r>
            <a:r>
              <a:rPr lang="ko-KR" altLang="en-US" dirty="0" smtClean="0">
                <a:solidFill>
                  <a:schemeClr val="tx1"/>
                </a:solidFill>
              </a:rPr>
              <a:t>에 의해 실행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/>
              <a:t>Servlet </a:t>
            </a:r>
            <a:r>
              <a:rPr lang="ko-KR" altLang="en-US" dirty="0"/>
              <a:t>클래스의 규칙에 맞게 </a:t>
            </a:r>
            <a:r>
              <a:rPr lang="ko-KR" altLang="en-US" dirty="0" err="1"/>
              <a:t>서블릿</a:t>
            </a:r>
            <a:r>
              <a:rPr lang="ko-KR" altLang="en-US" dirty="0"/>
              <a:t> 객체를 생성</a:t>
            </a:r>
            <a:r>
              <a:rPr lang="en-US" altLang="ko-KR" dirty="0"/>
              <a:t>, </a:t>
            </a:r>
            <a:r>
              <a:rPr lang="ko-KR" altLang="en-US" dirty="0"/>
              <a:t>초기화</a:t>
            </a:r>
            <a:r>
              <a:rPr lang="en-US" altLang="ko-KR" dirty="0"/>
              <a:t>, </a:t>
            </a:r>
            <a:r>
              <a:rPr lang="ko-KR" altLang="en-US" dirty="0"/>
              <a:t>호출</a:t>
            </a:r>
            <a:r>
              <a:rPr lang="en-US" altLang="ko-KR" dirty="0"/>
              <a:t>, </a:t>
            </a:r>
            <a:r>
              <a:rPr lang="ko-KR" altLang="en-US" dirty="0"/>
              <a:t>종료하는 생명 주기를 관리</a:t>
            </a:r>
            <a:r>
              <a:rPr lang="en-US" altLang="ko-KR" dirty="0" smtClean="0"/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/>
              <a:t>DB</a:t>
            </a:r>
            <a:r>
              <a:rPr lang="ko-KR" altLang="en-US" dirty="0"/>
              <a:t>처리와 같은 동적인 기능들을 가공하여 </a:t>
            </a:r>
            <a:r>
              <a:rPr lang="en-US" altLang="ko-KR" dirty="0"/>
              <a:t>HTML</a:t>
            </a:r>
            <a:r>
              <a:rPr lang="ko-KR" altLang="en-US" dirty="0"/>
              <a:t>파일로 만들어 클라이언트에게 제공</a:t>
            </a:r>
            <a:r>
              <a:rPr lang="en-US" altLang="ko-KR" dirty="0"/>
              <a:t>(8080 </a:t>
            </a:r>
            <a:r>
              <a:rPr lang="ko-KR" altLang="en-US" dirty="0"/>
              <a:t>포트</a:t>
            </a:r>
            <a:r>
              <a:rPr lang="en-US" altLang="ko-KR" dirty="0" smtClean="0"/>
              <a:t>).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en-US" altLang="ko-KR" dirty="0" smtClean="0"/>
              <a:t>Tomcat(</a:t>
            </a:r>
            <a:r>
              <a:rPr lang="ko-KR" altLang="en-US" dirty="0" smtClean="0"/>
              <a:t>배포 환경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4182769"/>
            <a:ext cx="7754118" cy="2404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32448" y="4593384"/>
            <a:ext cx="2817590" cy="15831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b="1" dirty="0" smtClean="0"/>
              <a:t>**</a:t>
            </a:r>
            <a:r>
              <a:rPr lang="en-US" altLang="ko-KR" dirty="0"/>
              <a:t> </a:t>
            </a:r>
            <a:r>
              <a:rPr lang="en-US" altLang="ko-KR" b="1" dirty="0"/>
              <a:t>Servlet Container</a:t>
            </a:r>
            <a:r>
              <a:rPr lang="ko-KR" altLang="en-US" b="1" dirty="0" smtClean="0"/>
              <a:t> 역할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err="1"/>
              <a:t>웹서버와의</a:t>
            </a:r>
            <a:r>
              <a:rPr lang="ko-KR" altLang="en-US" b="1" dirty="0"/>
              <a:t> 통신 지원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err="1" smtClean="0"/>
              <a:t>서블릿의</a:t>
            </a:r>
            <a:r>
              <a:rPr lang="ko-KR" altLang="en-US" b="1" dirty="0" smtClean="0"/>
              <a:t> </a:t>
            </a:r>
            <a:r>
              <a:rPr lang="ko-KR" altLang="en-US" b="1" dirty="0"/>
              <a:t>생명 주기를 </a:t>
            </a:r>
            <a:r>
              <a:rPr lang="ko-KR" altLang="en-US" b="1" dirty="0" smtClean="0"/>
              <a:t>관리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/>
              <a:t>멀티 </a:t>
            </a:r>
            <a:r>
              <a:rPr lang="ko-KR" altLang="en-US" b="1" dirty="0" err="1"/>
              <a:t>스레딩</a:t>
            </a:r>
            <a:r>
              <a:rPr lang="ko-KR" altLang="en-US" b="1" dirty="0"/>
              <a:t> </a:t>
            </a:r>
            <a:r>
              <a:rPr lang="ko-KR" altLang="en-US" b="1" dirty="0" smtClean="0"/>
              <a:t>관리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/>
              <a:t>선언적 보안 </a:t>
            </a:r>
            <a:r>
              <a:rPr lang="ko-KR" altLang="en-US" b="1" dirty="0" smtClean="0"/>
              <a:t>관리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928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095999" y="86714"/>
            <a:ext cx="6009287" cy="5421201"/>
          </a:xfrm>
        </p:spPr>
        <p:txBody>
          <a:bodyPr/>
          <a:lstStyle/>
          <a:p>
            <a:pPr algn="l"/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095999" y="5507915"/>
            <a:ext cx="6009287" cy="1263371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ko-KR" altLang="en-US" sz="2000" dirty="0"/>
              <a:t>관리자 모드 회원 관리 기능 오류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null</a:t>
            </a:r>
            <a:endParaRPr lang="en-US" altLang="ko-KR" sz="20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5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17" y="3955096"/>
            <a:ext cx="5413052" cy="230594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083317" y="3955096"/>
            <a:ext cx="5568340" cy="2247023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32000" y="1234910"/>
            <a:ext cx="11340000" cy="4597089"/>
          </a:xfrm>
        </p:spPr>
        <p:txBody>
          <a:bodyPr/>
          <a:lstStyle/>
          <a:p>
            <a:r>
              <a:rPr lang="ko-KR" altLang="en-US" dirty="0" smtClean="0"/>
              <a:t>회원 정보에 </a:t>
            </a:r>
            <a:r>
              <a:rPr lang="en-US" altLang="ko-KR" dirty="0" smtClean="0"/>
              <a:t>null </a:t>
            </a:r>
            <a:r>
              <a:rPr lang="ko-KR" altLang="en-US" dirty="0" smtClean="0"/>
              <a:t>값이 있어 이로 인한 페이지 </a:t>
            </a:r>
            <a:r>
              <a:rPr lang="ko-KR" altLang="en-US" dirty="0"/>
              <a:t>미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.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 회원 관리 기능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-null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51</a:t>
            </a:fld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63753"/>
          <a:stretch/>
        </p:blipFill>
        <p:spPr>
          <a:xfrm>
            <a:off x="6035369" y="1858632"/>
            <a:ext cx="5114788" cy="167900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40320" y="2546832"/>
            <a:ext cx="3592286" cy="99080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40320" y="2270982"/>
            <a:ext cx="3592287" cy="27585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err="1" smtClean="0"/>
              <a:t>orale</a:t>
            </a:r>
            <a:r>
              <a:rPr lang="en-US" altLang="ko-KR" sz="1400" b="1" dirty="0" smtClean="0"/>
              <a:t> null </a:t>
            </a:r>
            <a:r>
              <a:rPr lang="ko-KR" altLang="en-US" sz="1200" b="1" dirty="0" smtClean="0"/>
              <a:t>처리에 </a:t>
            </a:r>
            <a:r>
              <a:rPr lang="ko-KR" altLang="en-US" sz="1200" b="1" dirty="0"/>
              <a:t>필요한 </a:t>
            </a:r>
            <a:r>
              <a:rPr lang="ko-KR" altLang="en-US" sz="1200" b="1" dirty="0" err="1"/>
              <a:t>셋팅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프로퍼티</a:t>
            </a:r>
            <a:r>
              <a:rPr lang="ko-KR" altLang="en-US" sz="1200" b="1" dirty="0"/>
              <a:t> 추가</a:t>
            </a:r>
            <a:r>
              <a:rPr lang="en-US" altLang="ko-KR" sz="1400" b="1" dirty="0"/>
              <a:t>.</a:t>
            </a:r>
            <a:endParaRPr lang="ko-KR" altLang="en-US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33697"/>
          <a:stretch/>
        </p:blipFill>
        <p:spPr>
          <a:xfrm>
            <a:off x="232585" y="2942554"/>
            <a:ext cx="5340757" cy="27760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2" y="1858632"/>
            <a:ext cx="4735422" cy="8115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50424" y="2009486"/>
            <a:ext cx="834467" cy="333147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2"/>
            <a:endCxn id="33" idx="0"/>
          </p:cNvCxnSpPr>
          <p:nvPr/>
        </p:nvCxnSpPr>
        <p:spPr>
          <a:xfrm>
            <a:off x="3667658" y="2342633"/>
            <a:ext cx="376301" cy="30795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644423" y="5422224"/>
            <a:ext cx="2799071" cy="178423"/>
          </a:xfrm>
          <a:prstGeom prst="rect">
            <a:avLst/>
          </a:prstGeom>
          <a:solidFill>
            <a:srgbClr val="FF0000">
              <a:alpha val="7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83317" y="3682851"/>
            <a:ext cx="2992952" cy="24509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정상 출력</a:t>
            </a:r>
          </a:p>
        </p:txBody>
      </p:sp>
      <p:cxnSp>
        <p:nvCxnSpPr>
          <p:cNvPr id="39" name="직선 화살표 연결선 38"/>
          <p:cNvCxnSpPr>
            <a:stCxn id="33" idx="0"/>
            <a:endCxn id="25" idx="1"/>
          </p:cNvCxnSpPr>
          <p:nvPr/>
        </p:nvCxnSpPr>
        <p:spPr>
          <a:xfrm flipV="1">
            <a:off x="4043959" y="3042234"/>
            <a:ext cx="2196361" cy="23799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환경 나뭇잎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ZA" dirty="0"/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8065008" y="2591534"/>
            <a:ext cx="1344168" cy="696523"/>
          </a:xfr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전수지</a:t>
            </a:r>
            <a:endParaRPr lang="ko-KR" altLang="en-ZA" dirty="0"/>
          </a:p>
        </p:txBody>
      </p:sp>
      <p:pic>
        <p:nvPicPr>
          <p:cNvPr id="13" name="그래픽 12" descr="사용자" title="아이콘 - 발표자 이름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010-2370-9783</a:t>
            </a:r>
            <a:endParaRPr lang="en-US" altLang="ko-KR" dirty="0"/>
          </a:p>
        </p:txBody>
      </p:sp>
      <p:pic>
        <p:nvPicPr>
          <p:cNvPr id="15" name="그래픽 14" descr="휴대폰" title="아이콘 - 발표자 전화 번호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tnwl180808@gmail.com</a:t>
            </a:r>
            <a:endParaRPr lang="en-US" altLang="ko-KR" dirty="0"/>
          </a:p>
        </p:txBody>
      </p:sp>
      <p:pic>
        <p:nvPicPr>
          <p:cNvPr id="14" name="그래픽 13" descr="봉투" title="발표자 전자 메일 아이콘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hlinkClick r:id="rId11"/>
              </a:rPr>
              <a:t>www.fabrikam.com</a:t>
            </a:r>
            <a:r>
              <a:rPr lang="ko-KR" altLang="en-US" dirty="0"/>
              <a:t> </a:t>
            </a:r>
          </a:p>
        </p:txBody>
      </p:sp>
      <p:pic>
        <p:nvPicPr>
          <p:cNvPr id="30" name="그래픽 29" descr="세계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스프링의 핵심 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6</a:t>
            </a:fld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3670855" y="1690916"/>
            <a:ext cx="4920343" cy="367211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 smtClean="0"/>
              <a:t>POJO</a:t>
            </a:r>
          </a:p>
          <a:p>
            <a:pPr algn="ctr"/>
            <a:endParaRPr lang="en-US" altLang="ko-KR" sz="50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514486" y="3077030"/>
            <a:ext cx="914400" cy="4499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IoC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/DI</a:t>
            </a:r>
            <a:endParaRPr lang="ko-KR" alt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64314" y="3077029"/>
            <a:ext cx="914400" cy="4499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AOP</a:t>
            </a:r>
            <a:endParaRPr lang="ko-KR" alt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3826" y="5409037"/>
            <a:ext cx="914400" cy="4499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PSA</a:t>
            </a:r>
            <a:endParaRPr lang="ko-KR" altLang="en-US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2000" y="1356255"/>
            <a:ext cx="4034972" cy="13517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IoC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Spring</a:t>
            </a:r>
            <a:r>
              <a:rPr lang="en-US" altLang="ko-KR" sz="1600" dirty="0"/>
              <a:t>-</a:t>
            </a:r>
            <a:r>
              <a:rPr lang="en-US" altLang="ko-KR" sz="1600" dirty="0" smtClean="0"/>
              <a:t> Container </a:t>
            </a:r>
            <a:r>
              <a:rPr lang="ko-KR" altLang="en-US" sz="1600" dirty="0" smtClean="0"/>
              <a:t>존재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ko-KR" sz="1600" dirty="0" smtClean="0"/>
              <a:t>스프링 </a:t>
            </a:r>
            <a:r>
              <a:rPr lang="ko-KR" altLang="ko-KR" sz="1600" dirty="0"/>
              <a:t>컨테이너는 빈의 생성부터 </a:t>
            </a:r>
            <a:endParaRPr lang="en-US" altLang="ko-KR" sz="1600" dirty="0" smtClean="0"/>
          </a:p>
          <a:p>
            <a:r>
              <a:rPr lang="en-US" altLang="ko-KR" sz="1600" dirty="0" smtClean="0"/>
              <a:t>      </a:t>
            </a:r>
            <a:r>
              <a:rPr lang="ko-KR" altLang="ko-KR" sz="1600" dirty="0" smtClean="0"/>
              <a:t>소멸까지 </a:t>
            </a:r>
            <a:r>
              <a:rPr lang="ko-KR" altLang="ko-KR" sz="1600" dirty="0"/>
              <a:t>모든 생명주기를 </a:t>
            </a:r>
            <a:r>
              <a:rPr lang="ko-KR" altLang="ko-KR" sz="1600" dirty="0" smtClean="0"/>
              <a:t>관리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 </a:t>
            </a:r>
            <a:r>
              <a:rPr lang="ko-KR" altLang="ko-KR" sz="1600" dirty="0"/>
              <a:t>컨테이너가 </a:t>
            </a:r>
            <a:r>
              <a:rPr lang="ko-KR" altLang="ko-KR" sz="1600" dirty="0" smtClean="0"/>
              <a:t>빈 관리</a:t>
            </a:r>
            <a:r>
              <a:rPr lang="en-US" altLang="ko-KR" sz="1600" dirty="0" smtClean="0"/>
              <a:t>.(=</a:t>
            </a:r>
            <a:r>
              <a:rPr lang="ko-KR" altLang="ko-KR" sz="1600" dirty="0" smtClean="0"/>
              <a:t> </a:t>
            </a:r>
            <a:r>
              <a:rPr lang="ko-KR" altLang="ko-KR" sz="1600" dirty="0"/>
              <a:t>제어의 </a:t>
            </a:r>
            <a:r>
              <a:rPr lang="ko-KR" altLang="ko-KR" sz="1600" dirty="0" smtClean="0"/>
              <a:t>역전</a:t>
            </a:r>
            <a:r>
              <a:rPr lang="en-US" altLang="ko-KR" sz="1600" dirty="0" smtClean="0"/>
              <a:t>).</a:t>
            </a: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626" y="5836142"/>
            <a:ext cx="4034972" cy="7881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DI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/>
              <a:t>의존적인 객체를 직접 </a:t>
            </a:r>
            <a:r>
              <a:rPr lang="ko-KR" altLang="ko-KR" dirty="0" smtClean="0"/>
              <a:t>생성 </a:t>
            </a:r>
            <a:r>
              <a:rPr lang="ko-KR" altLang="ko-KR" dirty="0"/>
              <a:t>또는 제어하는 것이 아니라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ko-KR" dirty="0" smtClean="0"/>
              <a:t>특정 </a:t>
            </a:r>
            <a:r>
              <a:rPr lang="ko-KR" altLang="ko-KR" dirty="0"/>
              <a:t>객체가 필요하다면 객체를 외부에서 가져다가 주입하는 방식</a:t>
            </a:r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5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Container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7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0305" y="4509570"/>
            <a:ext cx="2566324" cy="2245684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chemeClr val="tx1"/>
                </a:solidFill>
              </a:rPr>
              <a:t>자바 객체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(Bean) 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생명 주기를 관리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500" b="1" dirty="0" smtClean="0">
                <a:solidFill>
                  <a:schemeClr val="tx1"/>
                </a:solidFill>
              </a:rPr>
              <a:t>생성된 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Bean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들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에 추가적인 기능을 제공하는 역할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15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err="1" smtClean="0">
                <a:solidFill>
                  <a:schemeClr val="tx1"/>
                </a:solidFill>
              </a:rPr>
              <a:t>IoC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와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 DI</a:t>
            </a:r>
            <a:r>
              <a:rPr lang="ko-KR" altLang="ko-KR" sz="1500" b="1" dirty="0" smtClean="0">
                <a:solidFill>
                  <a:schemeClr val="tx1"/>
                </a:solidFill>
              </a:rPr>
              <a:t>의 원리가 이 스프링 컨테이너에 적용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5181600" y="3164113"/>
            <a:ext cx="6314768" cy="319314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3000" b="1" dirty="0" smtClean="0">
                <a:solidFill>
                  <a:schemeClr val="bg1"/>
                </a:solidFill>
              </a:rPr>
              <a:t>DI 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컨테이너</a:t>
            </a:r>
            <a:endParaRPr lang="en-US" altLang="ko-KR" sz="3000" b="1" dirty="0" smtClean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29612" y="1171080"/>
            <a:ext cx="4818743" cy="711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객체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04086" y="2900561"/>
            <a:ext cx="976216" cy="31350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외부</a:t>
            </a:r>
            <a:endParaRPr lang="ko-KR" altLang="en-US" sz="2400" b="1" dirty="0"/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4177990" y="3774694"/>
            <a:ext cx="769257" cy="114237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7954351" y="2026862"/>
            <a:ext cx="769257" cy="104196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723609" y="2526621"/>
            <a:ext cx="3204760" cy="3739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외부에서 생성한 객체 주입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38980" y="5368941"/>
            <a:ext cx="2611525" cy="3739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객체 외부에서 생성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7759" y="4760685"/>
            <a:ext cx="2612571" cy="10402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@Configuration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설정된 클래스에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@Bean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적힌 메서드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내용 개체 틀 10"/>
          <p:cNvSpPr txBox="1">
            <a:spLocks/>
          </p:cNvSpPr>
          <p:nvPr/>
        </p:nvSpPr>
        <p:spPr>
          <a:xfrm>
            <a:off x="6259714" y="3448878"/>
            <a:ext cx="1383212" cy="10606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 smtClean="0">
                <a:solidFill>
                  <a:schemeClr val="bg1"/>
                </a:solidFill>
              </a:rPr>
              <a:t>A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객체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1" name="내용 개체 틀 10"/>
          <p:cNvSpPr txBox="1">
            <a:spLocks/>
          </p:cNvSpPr>
          <p:nvPr/>
        </p:nvSpPr>
        <p:spPr>
          <a:xfrm>
            <a:off x="9545380" y="3736182"/>
            <a:ext cx="1383212" cy="10606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객체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2" name="내용 개체 틀 10"/>
          <p:cNvSpPr txBox="1">
            <a:spLocks/>
          </p:cNvSpPr>
          <p:nvPr/>
        </p:nvSpPr>
        <p:spPr>
          <a:xfrm>
            <a:off x="7978678" y="3302958"/>
            <a:ext cx="1383212" cy="10606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객체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23" name="내용 개체 틀 10"/>
          <p:cNvSpPr txBox="1">
            <a:spLocks/>
          </p:cNvSpPr>
          <p:nvPr/>
        </p:nvSpPr>
        <p:spPr>
          <a:xfrm>
            <a:off x="6630330" y="5163082"/>
            <a:ext cx="1361967" cy="9869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객체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16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MVC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57500" y="1333500"/>
            <a:ext cx="9070869" cy="5391150"/>
          </a:xfrm>
          <a:prstGeom prst="rect">
            <a:avLst/>
          </a:prstGeom>
          <a:solidFill>
            <a:srgbClr val="92D050">
              <a:alpha val="15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/>
          </a:p>
          <a:p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86099" y="1485900"/>
            <a:ext cx="2381250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 (Apache)</a:t>
            </a:r>
            <a:endParaRPr lang="ko-KR" altLang="en-US" sz="2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695450" y="3160892"/>
            <a:ext cx="1162050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114800" y="1962150"/>
            <a:ext cx="7657200" cy="4625040"/>
          </a:xfrm>
          <a:prstGeom prst="rect">
            <a:avLst/>
          </a:prstGeom>
          <a:solidFill>
            <a:srgbClr val="00B0F0">
              <a:alpha val="9000"/>
            </a:srgb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4276724" y="2114550"/>
            <a:ext cx="3152775" cy="32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Servlet Container(Tomcat)</a:t>
            </a:r>
            <a:endParaRPr lang="ko-KR" altLang="en-US" sz="2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29000" y="2577300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652600" y="2577300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0181469" y="2577300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8652600" y="3630599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181469" y="3644099"/>
            <a:ext cx="1276800" cy="876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 Class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4381274" y="3341039"/>
            <a:ext cx="4271326" cy="309786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Spring MVC</a:t>
            </a:r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790700" y="2786850"/>
            <a:ext cx="876748" cy="213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143374" y="3157413"/>
            <a:ext cx="1162050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76724" y="2814597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2931749" y="3164370"/>
            <a:ext cx="1162050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65099" y="2790328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4089899" y="3403366"/>
            <a:ext cx="1211625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305074" y="3500232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2870699" y="3403366"/>
            <a:ext cx="1211625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85874" y="3500232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1632449" y="3403366"/>
            <a:ext cx="1211625" cy="1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47624" y="3500232"/>
            <a:ext cx="914400" cy="37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</a:t>
            </a: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8487" y="2903263"/>
            <a:ext cx="1409700" cy="644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사용자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5219474" y="4246690"/>
            <a:ext cx="2486026" cy="4914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 smtClean="0"/>
              <a:t>DispatcherServlet</a:t>
            </a:r>
            <a:endParaRPr lang="ko-KR" altLang="en-US" sz="2200" dirty="0"/>
          </a:p>
        </p:txBody>
      </p:sp>
      <p:sp>
        <p:nvSpPr>
          <p:cNvPr id="41" name="직사각형 40"/>
          <p:cNvSpPr/>
          <p:nvPr/>
        </p:nvSpPr>
        <p:spPr>
          <a:xfrm>
            <a:off x="5301524" y="5057802"/>
            <a:ext cx="2486026" cy="104459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DI Container</a:t>
            </a:r>
          </a:p>
          <a:p>
            <a:pPr algn="ctr"/>
            <a:endParaRPr lang="ko-KR" altLang="en-US" sz="2400" dirty="0"/>
          </a:p>
        </p:txBody>
      </p:sp>
      <p:sp>
        <p:nvSpPr>
          <p:cNvPr id="42" name="타원 41"/>
          <p:cNvSpPr/>
          <p:nvPr/>
        </p:nvSpPr>
        <p:spPr>
          <a:xfrm>
            <a:off x="5446650" y="5599148"/>
            <a:ext cx="979800" cy="4782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Bean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6617100" y="5580098"/>
            <a:ext cx="979800" cy="4782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Bean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28488" y="5296770"/>
            <a:ext cx="2035742" cy="1427880"/>
          </a:xfrm>
          <a:prstGeom prst="rect">
            <a:avLst/>
          </a:prstGeom>
          <a:solidFill>
            <a:srgbClr val="7030A0">
              <a:alpha val="15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Spring </a:t>
            </a:r>
            <a:r>
              <a:rPr lang="en-US" altLang="ko-KR" sz="1400" b="1" dirty="0">
                <a:solidFill>
                  <a:schemeClr val="tx1"/>
                </a:solidFill>
              </a:rPr>
              <a:t>MVC</a:t>
            </a:r>
            <a:r>
              <a:rPr lang="ko-KR" altLang="en-US" sz="1400" b="1" dirty="0">
                <a:solidFill>
                  <a:schemeClr val="tx1"/>
                </a:solidFill>
              </a:rPr>
              <a:t>는 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     Servlet </a:t>
            </a:r>
            <a:r>
              <a:rPr lang="en-US" altLang="ko-KR" sz="1400" b="1" dirty="0">
                <a:solidFill>
                  <a:schemeClr val="tx1"/>
                </a:solidFill>
              </a:rPr>
              <a:t>Container </a:t>
            </a:r>
          </a:p>
          <a:p>
            <a:r>
              <a:rPr lang="ko-KR" altLang="en-US" sz="1400" b="1" dirty="0" smtClean="0">
                <a:solidFill>
                  <a:schemeClr val="tx1"/>
                </a:solidFill>
              </a:rPr>
              <a:t>      안에 </a:t>
            </a:r>
            <a:r>
              <a:rPr lang="ko-KR" altLang="en-US" sz="1400" b="1" dirty="0">
                <a:solidFill>
                  <a:schemeClr val="tx1"/>
                </a:solidFill>
              </a:rPr>
              <a:t>있는</a:t>
            </a:r>
          </a:p>
          <a:p>
            <a:r>
              <a:rPr lang="ko-KR" altLang="en-US" sz="1400" b="1" dirty="0" smtClean="0">
                <a:solidFill>
                  <a:schemeClr val="tx1"/>
                </a:solidFill>
              </a:rPr>
              <a:t>       </a:t>
            </a:r>
            <a:r>
              <a:rPr lang="en-US" altLang="ko-KR" sz="1400" b="1" dirty="0">
                <a:solidFill>
                  <a:schemeClr val="tx1"/>
                </a:solidFill>
              </a:rPr>
              <a:t>Servlet </a:t>
            </a:r>
            <a:r>
              <a:rPr lang="ko-KR" altLang="en-US" sz="1400" b="1" dirty="0">
                <a:solidFill>
                  <a:schemeClr val="tx1"/>
                </a:solidFill>
              </a:rPr>
              <a:t>요소 중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하나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4951105" y="3903052"/>
            <a:ext cx="480038" cy="277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4762275" y="4109231"/>
            <a:ext cx="428849" cy="223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6381750" y="4759396"/>
            <a:ext cx="0" cy="279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6594012" y="4738182"/>
            <a:ext cx="1493" cy="300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5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smtClean="0"/>
              <a:pPr/>
              <a:t>9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69197" y="1640888"/>
            <a:ext cx="1381728" cy="4517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Controller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7134" y="2848948"/>
            <a:ext cx="1373695" cy="4147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View</a:t>
            </a:r>
            <a:r>
              <a:rPr lang="en-US" altLang="ko-KR" sz="2000" b="1" baseline="0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(JSP)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919685" y="2858330"/>
            <a:ext cx="1373695" cy="41470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1" name="직선 화살표 연결선 10"/>
          <p:cNvCxnSpPr>
            <a:stCxn id="4" idx="2"/>
            <a:endCxn id="7" idx="0"/>
          </p:cNvCxnSpPr>
          <p:nvPr/>
        </p:nvCxnSpPr>
        <p:spPr>
          <a:xfrm>
            <a:off x="2360061" y="2092607"/>
            <a:ext cx="1246472" cy="7657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4" idx="2"/>
            <a:endCxn id="5" idx="0"/>
          </p:cNvCxnSpPr>
          <p:nvPr/>
        </p:nvCxnSpPr>
        <p:spPr>
          <a:xfrm flipH="1">
            <a:off x="1253982" y="2092607"/>
            <a:ext cx="1106079" cy="7563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983065" y="3235330"/>
            <a:ext cx="907276" cy="10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974167" y="3065683"/>
            <a:ext cx="913016" cy="912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endCxn id="4" idx="1"/>
          </p:cNvCxnSpPr>
          <p:nvPr/>
        </p:nvCxnSpPr>
        <p:spPr>
          <a:xfrm rot="5400000" flipH="1" flipV="1">
            <a:off x="841129" y="2030263"/>
            <a:ext cx="991582" cy="664553"/>
          </a:xfrm>
          <a:prstGeom prst="curved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006" y="864001"/>
            <a:ext cx="6296025" cy="264559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19" y="3327399"/>
            <a:ext cx="6229350" cy="330949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0680699" y="3509594"/>
            <a:ext cx="815669" cy="506350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채택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605" y="1067208"/>
            <a:ext cx="1556502" cy="43148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chemeClr val="tx1"/>
                </a:solidFill>
              </a:rPr>
              <a:t>MVC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38544" y="3497709"/>
            <a:ext cx="4686300" cy="506351"/>
          </a:xfrm>
          <a:prstGeom prst="rect">
            <a:avLst/>
          </a:prstGeom>
          <a:solidFill>
            <a:schemeClr val="bg1">
              <a:alpha val="25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700" b="1" dirty="0" smtClean="0">
                <a:solidFill>
                  <a:schemeClr val="tx1"/>
                </a:solidFill>
              </a:rPr>
              <a:t>구조는 복잡해질 수 있으나 유지보수 용이</a:t>
            </a:r>
            <a:endParaRPr lang="en-US" altLang="ko-KR" sz="1700" b="1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93121" y="1008934"/>
            <a:ext cx="4854268" cy="431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700" b="1" dirty="0"/>
              <a:t>View</a:t>
            </a:r>
            <a:r>
              <a:rPr lang="ko-KR" altLang="ko-KR" sz="1700" b="1" dirty="0"/>
              <a:t>와</a:t>
            </a:r>
            <a:r>
              <a:rPr lang="en-US" altLang="ko-KR" sz="1700" b="1" dirty="0"/>
              <a:t> Controller</a:t>
            </a:r>
            <a:r>
              <a:rPr lang="ko-KR" altLang="ko-KR" sz="1700" b="1" dirty="0"/>
              <a:t>를 모두</a:t>
            </a:r>
            <a:r>
              <a:rPr lang="en-US" altLang="ko-KR" sz="1700" b="1" dirty="0"/>
              <a:t> JSP</a:t>
            </a:r>
            <a:r>
              <a:rPr lang="ko-KR" altLang="ko-KR" sz="1700" b="1" dirty="0"/>
              <a:t>가 담당하는 </a:t>
            </a:r>
            <a:r>
              <a:rPr lang="ko-KR" altLang="ko-KR" sz="1700" b="1" dirty="0" smtClean="0"/>
              <a:t>형태 </a:t>
            </a:r>
            <a:endParaRPr lang="ko-KR" altLang="en-US" sz="17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167006" y="3327400"/>
            <a:ext cx="6329363" cy="3309492"/>
          </a:xfrm>
          <a:prstGeom prst="rect">
            <a:avLst/>
          </a:prstGeom>
          <a:solidFill>
            <a:srgbClr val="7030A0">
              <a:alpha val="13000"/>
            </a:srgb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2000" y="3863390"/>
            <a:ext cx="4167872" cy="23240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/>
            <a:r>
              <a:rPr lang="en-US" altLang="ko-KR" sz="2000" b="1" dirty="0">
                <a:solidFill>
                  <a:srgbClr val="FF0000"/>
                </a:solidFill>
              </a:rPr>
              <a:t>Model</a:t>
            </a:r>
            <a:r>
              <a:rPr lang="en-US" altLang="ko-KR" sz="2000" b="1" dirty="0"/>
              <a:t> </a:t>
            </a:r>
            <a:r>
              <a:rPr lang="ko-KR" altLang="ko-KR" b="1" dirty="0"/>
              <a:t>은 어플리케이션의 </a:t>
            </a:r>
            <a:r>
              <a:rPr lang="ko-KR" altLang="ko-KR" b="1" dirty="0" smtClean="0"/>
              <a:t>정</a:t>
            </a:r>
            <a:r>
              <a:rPr lang="ko-KR" altLang="en-US" b="1" dirty="0" smtClean="0"/>
              <a:t>보</a:t>
            </a:r>
            <a:r>
              <a:rPr lang="en-US" altLang="ko-KR" b="1" dirty="0" smtClean="0"/>
              <a:t>,</a:t>
            </a:r>
          </a:p>
          <a:p>
            <a:pPr lvl="0"/>
            <a:r>
              <a:rPr lang="ko-KR" altLang="ko-KR" b="1" dirty="0" smtClean="0"/>
              <a:t> </a:t>
            </a:r>
            <a:r>
              <a:rPr lang="ko-KR" altLang="ko-KR" b="1" dirty="0"/>
              <a:t>데이터</a:t>
            </a:r>
            <a:r>
              <a:rPr lang="en-US" altLang="ko-KR" b="1" dirty="0"/>
              <a:t>, </a:t>
            </a:r>
            <a:r>
              <a:rPr lang="en-US" altLang="ko-KR" b="1" dirty="0" smtClean="0"/>
              <a:t>DB</a:t>
            </a:r>
            <a:r>
              <a:rPr lang="ko-KR" altLang="en-US" b="1" dirty="0"/>
              <a:t>등</a:t>
            </a:r>
            <a:r>
              <a:rPr lang="en-US" altLang="ko-KR" b="1" dirty="0" smtClean="0"/>
              <a:t>.</a:t>
            </a:r>
          </a:p>
          <a:p>
            <a:pPr lvl="0"/>
            <a:endParaRPr lang="ko-KR" altLang="ko-KR" b="1" dirty="0"/>
          </a:p>
          <a:p>
            <a:pPr lvl="0"/>
            <a:r>
              <a:rPr lang="en-US" altLang="ko-KR" sz="2000" b="1" dirty="0">
                <a:solidFill>
                  <a:srgbClr val="FF0000"/>
                </a:solidFill>
              </a:rPr>
              <a:t>View</a:t>
            </a:r>
            <a:r>
              <a:rPr lang="en-US" altLang="ko-KR" sz="2000" b="1" dirty="0"/>
              <a:t> </a:t>
            </a:r>
            <a:r>
              <a:rPr lang="ko-KR" altLang="ko-KR" b="1" dirty="0"/>
              <a:t>는 사용자에게 보여지는 </a:t>
            </a:r>
            <a:r>
              <a:rPr lang="ko-KR" altLang="ko-KR" b="1" dirty="0" smtClean="0"/>
              <a:t>화면</a:t>
            </a:r>
            <a:r>
              <a:rPr lang="en-US" altLang="ko-KR" b="1" dirty="0" smtClean="0"/>
              <a:t>.</a:t>
            </a:r>
          </a:p>
          <a:p>
            <a:pPr lvl="0"/>
            <a:endParaRPr lang="ko-KR" altLang="ko-KR" sz="2000" b="1" dirty="0"/>
          </a:p>
          <a:p>
            <a:r>
              <a:rPr lang="en-US" altLang="ko-KR" sz="2000" b="1" dirty="0">
                <a:solidFill>
                  <a:srgbClr val="FF0000"/>
                </a:solidFill>
              </a:rPr>
              <a:t>Controller</a:t>
            </a:r>
            <a:r>
              <a:rPr lang="en-US" altLang="ko-KR" sz="2000" b="1" dirty="0"/>
              <a:t> </a:t>
            </a:r>
            <a:r>
              <a:rPr lang="ko-KR" altLang="ko-KR" b="1" dirty="0"/>
              <a:t>는 모델과 뷰를 </a:t>
            </a:r>
            <a:r>
              <a:rPr lang="ko-KR" altLang="ko-KR" b="1" dirty="0" smtClean="0"/>
              <a:t>통제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 MVC </a:t>
            </a:r>
            <a:r>
              <a:rPr lang="ko-KR" altLang="ko-KR" b="1" dirty="0"/>
              <a:t>패턴에서</a:t>
            </a:r>
            <a:r>
              <a:rPr lang="en-US" altLang="ko-KR" b="1" dirty="0"/>
              <a:t> View</a:t>
            </a:r>
            <a:r>
              <a:rPr lang="ko-KR" altLang="ko-KR" b="1" dirty="0"/>
              <a:t>와</a:t>
            </a:r>
            <a:r>
              <a:rPr lang="en-US" altLang="ko-KR" b="1" dirty="0"/>
              <a:t> Model</a:t>
            </a:r>
            <a:r>
              <a:rPr lang="ko-KR" altLang="ko-KR" b="1" dirty="0" smtClean="0"/>
              <a:t>이</a:t>
            </a:r>
            <a:endParaRPr lang="en-US" altLang="ko-KR" b="1" dirty="0" smtClean="0"/>
          </a:p>
          <a:p>
            <a:r>
              <a:rPr lang="ko-KR" altLang="ko-KR" b="1" dirty="0" smtClean="0"/>
              <a:t> </a:t>
            </a:r>
            <a:r>
              <a:rPr lang="ko-KR" altLang="ko-KR" b="1" dirty="0"/>
              <a:t>직접적인 상호 소통을 하지 않도록 </a:t>
            </a:r>
            <a:r>
              <a:rPr lang="ko-KR" altLang="ko-KR" b="1" dirty="0" smtClean="0"/>
              <a:t>관리</a:t>
            </a:r>
            <a:r>
              <a:rPr lang="en-US" altLang="ko-KR" b="1" dirty="0" smtClean="0"/>
              <a:t>.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8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237_TF16411174.potx" id="{70598DE4-B77C-4CE9-86FC-18CF02CB518B}" vid="{56B2B526-8D08-4C1B-B389-6A8BE930D2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피치 데크</Template>
  <TotalTime>0</TotalTime>
  <Words>2106</Words>
  <Application>Microsoft Office PowerPoint</Application>
  <PresentationFormat>와이드스크린</PresentationFormat>
  <Paragraphs>656</Paragraphs>
  <Slides>52</Slides>
  <Notes>4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맑은 고딕</vt:lpstr>
      <vt:lpstr>Arial</vt:lpstr>
      <vt:lpstr>Calibri Light</vt:lpstr>
      <vt:lpstr>Rockwell</vt:lpstr>
      <vt:lpstr>Times New Roman</vt:lpstr>
      <vt:lpstr>Wingdings</vt:lpstr>
      <vt:lpstr>Office 테마</vt:lpstr>
      <vt:lpstr>Shopping-mall project</vt:lpstr>
      <vt:lpstr>목차</vt:lpstr>
      <vt:lpstr>개발 환경</vt:lpstr>
      <vt:lpstr>스프링과 메이븐</vt:lpstr>
      <vt:lpstr>Apache Tomcat(배포 환경)</vt:lpstr>
      <vt:lpstr>스프링의 핵심 요소</vt:lpstr>
      <vt:lpstr>Spring Container</vt:lpstr>
      <vt:lpstr>Spring MVC</vt:lpstr>
      <vt:lpstr>MVC 패턴</vt:lpstr>
      <vt:lpstr>Spring MVC 흐름</vt:lpstr>
      <vt:lpstr>Spring MVC(Model-View-Controller) 핵심 요소</vt:lpstr>
      <vt:lpstr>프로젝트 설정 및 구조</vt:lpstr>
      <vt:lpstr>전체 DB구조</vt:lpstr>
      <vt:lpstr>DB연동 - 마이바티스</vt:lpstr>
      <vt:lpstr>기본 설정 및 구조</vt:lpstr>
      <vt:lpstr>설정 –servlet.context.xml</vt:lpstr>
      <vt:lpstr>설정-mybatis-context.xml</vt:lpstr>
      <vt:lpstr>설정- pom.xml </vt:lpstr>
      <vt:lpstr>Controller 계층 구조 및 Service와 DAO클래스의 계층 구조</vt:lpstr>
      <vt:lpstr>구현</vt:lpstr>
      <vt:lpstr>메인페이지</vt:lpstr>
      <vt:lpstr>메인페이지-tiles</vt:lpstr>
      <vt:lpstr>메인페이지 </vt:lpstr>
      <vt:lpstr>메인페이지</vt:lpstr>
      <vt:lpstr>메인페이지</vt:lpstr>
      <vt:lpstr>상품 상세 및 상품 조회</vt:lpstr>
      <vt:lpstr>상품 상세 및 상품 조회</vt:lpstr>
      <vt:lpstr>퀵 메뉴</vt:lpstr>
      <vt:lpstr>검색 자동 완성 기능</vt:lpstr>
      <vt:lpstr>검색 자동 완성 기능</vt:lpstr>
      <vt:lpstr>검색 자동 완성 기능</vt:lpstr>
      <vt:lpstr>로그인</vt:lpstr>
      <vt:lpstr>회원가입</vt:lpstr>
      <vt:lpstr>장바구니 기능</vt:lpstr>
      <vt:lpstr>장바구니 기능</vt:lpstr>
      <vt:lpstr>주문</vt:lpstr>
      <vt:lpstr>제품 상세페이지에서 주문 </vt:lpstr>
      <vt:lpstr>제품 상세페이지에서 주문 </vt:lpstr>
      <vt:lpstr>장바구니 상품 주문</vt:lpstr>
      <vt:lpstr>장바구니 상품 주문</vt:lpstr>
      <vt:lpstr>장바구니 상품 주문</vt:lpstr>
      <vt:lpstr>결제 –수기 결제</vt:lpstr>
      <vt:lpstr>결제</vt:lpstr>
      <vt:lpstr>결제</vt:lpstr>
      <vt:lpstr>마이페이지</vt:lpstr>
      <vt:lpstr>관리자 기능 – 주문 관리 기능</vt:lpstr>
      <vt:lpstr>관리자 기능 – 주문 관리 기능</vt:lpstr>
      <vt:lpstr>관리자 기능 – 주문 관리 기능</vt:lpstr>
      <vt:lpstr>부록</vt:lpstr>
      <vt:lpstr>오류 해결</vt:lpstr>
      <vt:lpstr>관리자 모드 회원 관리 기능 오류-null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2022-10-07T04:06:31Z</dcterms:created>
  <dcterms:modified xsi:type="dcterms:W3CDTF">2022-11-10T07:13:42Z</dcterms:modified>
</cp:coreProperties>
</file>